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67" r:id="rId4"/>
    <p:sldId id="282" r:id="rId5"/>
    <p:sldId id="283" r:id="rId6"/>
    <p:sldId id="268" r:id="rId7"/>
    <p:sldId id="280" r:id="rId8"/>
    <p:sldId id="257" r:id="rId9"/>
    <p:sldId id="289" r:id="rId10"/>
    <p:sldId id="258" r:id="rId11"/>
    <p:sldId id="260" r:id="rId12"/>
    <p:sldId id="261" r:id="rId13"/>
    <p:sldId id="262" r:id="rId14"/>
    <p:sldId id="263" r:id="rId15"/>
    <p:sldId id="265" r:id="rId16"/>
    <p:sldId id="266" r:id="rId17"/>
    <p:sldId id="270" r:id="rId18"/>
    <p:sldId id="271" r:id="rId19"/>
    <p:sldId id="288" r:id="rId20"/>
    <p:sldId id="272" r:id="rId21"/>
    <p:sldId id="274" r:id="rId22"/>
    <p:sldId id="275" r:id="rId23"/>
    <p:sldId id="277" r:id="rId24"/>
    <p:sldId id="278" r:id="rId25"/>
    <p:sldId id="279" r:id="rId26"/>
    <p:sldId id="284" r:id="rId27"/>
    <p:sldId id="285" r:id="rId28"/>
    <p:sldId id="286" r:id="rId29"/>
    <p:sldId id="27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1BA00-C8A2-7C47-A4C2-2771B16697DD}">
          <p14:sldIdLst>
            <p14:sldId id="256"/>
          </p14:sldIdLst>
        </p14:section>
        <p14:section name="What Is Node" id="{B02C284A-7CE4-0240-8C8F-F9C2E34D5CFF}">
          <p14:sldIdLst>
            <p14:sldId id="281"/>
            <p14:sldId id="267"/>
            <p14:sldId id="282"/>
            <p14:sldId id="283"/>
            <p14:sldId id="268"/>
          </p14:sldIdLst>
        </p14:section>
        <p14:section name="node platform" id="{FD90D749-AE30-7A47-9179-6AA19CBA4CC5}">
          <p14:sldIdLst>
            <p14:sldId id="280"/>
            <p14:sldId id="257"/>
            <p14:sldId id="289"/>
            <p14:sldId id="258"/>
            <p14:sldId id="260"/>
            <p14:sldId id="261"/>
            <p14:sldId id="262"/>
            <p14:sldId id="263"/>
            <p14:sldId id="265"/>
            <p14:sldId id="266"/>
          </p14:sldIdLst>
        </p14:section>
        <p14:section name="node core modules and api" id="{BE463844-DFCB-444E-8F05-0F5293782FEF}">
          <p14:sldIdLst>
            <p14:sldId id="270"/>
            <p14:sldId id="271"/>
            <p14:sldId id="288"/>
          </p14:sldIdLst>
        </p14:section>
        <p14:section name="How Does It Work - Event Loop" id="{34AB7F9C-9DAB-5249-97D2-74AD075F84F2}">
          <p14:sldIdLst>
            <p14:sldId id="272"/>
            <p14:sldId id="274"/>
            <p14:sldId id="275"/>
            <p14:sldId id="277"/>
            <p14:sldId id="278"/>
            <p14:sldId id="279"/>
            <p14:sldId id="284"/>
            <p14:sldId id="285"/>
            <p14:sldId id="286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0"/>
    <p:restoredTop sz="71172"/>
  </p:normalViewPr>
  <p:slideViewPr>
    <p:cSldViewPr snapToGrid="0" snapToObjects="1">
      <p:cViewPr varScale="1">
        <p:scale>
          <a:sx n="91" d="100"/>
          <a:sy n="91" d="100"/>
        </p:scale>
        <p:origin x="25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8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2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1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184A-B622-384D-91E2-94B1EB82C33E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1432D-4651-3141-B511-28F3B0D7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JavaScript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hyperlink" Target="https://github.com/nodejs/n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dejs.org/en/docs/guides/blocking-vs-non-blockin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8/v8/wiki/Design-Elemen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8project.blogspot.com/2016/08/firing-up-ignition-interpre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600">
                <a:solidFill>
                  <a:srgbClr val="000000"/>
                </a:solidFill>
              </a:rPr>
              <a:t>VAVJS </a:t>
            </a:r>
          </a:p>
          <a:p>
            <a:pPr algn="l"/>
            <a:r>
              <a:rPr lang="en-US" sz="1600">
                <a:solidFill>
                  <a:srgbClr val="000000"/>
                </a:solidFill>
              </a:rPr>
              <a:t>FIIT 2018</a:t>
            </a:r>
          </a:p>
        </p:txBody>
      </p:sp>
    </p:spTree>
    <p:extLst>
      <p:ext uri="{BB962C8B-B14F-4D97-AF65-F5344CB8AC3E}">
        <p14:creationId xmlns:p14="http://schemas.microsoft.com/office/powerpoint/2010/main" val="14411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8" y="1600200"/>
            <a:ext cx="4124291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your code</a:t>
            </a:r>
            <a:r>
              <a:rPr lang="en-US" dirty="0"/>
              <a:t> is using </a:t>
            </a:r>
            <a:r>
              <a:rPr lang="en-US" b="1" i="1" dirty="0"/>
              <a:t>core modules</a:t>
            </a:r>
            <a:endParaRPr lang="en-US" i="1" dirty="0"/>
          </a:p>
          <a:p>
            <a:r>
              <a:rPr lang="en-US" dirty="0"/>
              <a:t>File I/O</a:t>
            </a:r>
          </a:p>
          <a:p>
            <a:r>
              <a:rPr lang="en-US" dirty="0"/>
              <a:t>Net I/O, HTTP, TCP,…</a:t>
            </a:r>
          </a:p>
          <a:p>
            <a:r>
              <a:rPr lang="en-US" dirty="0"/>
              <a:t>Terminal I/O</a:t>
            </a:r>
          </a:p>
          <a:p>
            <a:r>
              <a:rPr lang="en-US" dirty="0"/>
              <a:t>Other things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remember: </a:t>
            </a:r>
            <a:r>
              <a:rPr lang="en-US" b="1" dirty="0"/>
              <a:t>JavaScript language</a:t>
            </a:r>
            <a:r>
              <a:rPr lang="en-US" dirty="0"/>
              <a:t> has no I/O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6001" y="3269396"/>
            <a:ext cx="3124487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9" y="1600200"/>
            <a:ext cx="4124291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I/O </a:t>
            </a:r>
            <a:r>
              <a:rPr lang="en-US" dirty="0"/>
              <a:t>in </a:t>
            </a:r>
            <a:r>
              <a:rPr lang="en-US" b="1" i="1" dirty="0"/>
              <a:t>core modules </a:t>
            </a:r>
            <a:r>
              <a:rPr lang="en-US" dirty="0"/>
              <a:t>is implemented in </a:t>
            </a:r>
            <a:r>
              <a:rPr lang="en-US" b="1" dirty="0" err="1"/>
              <a:t>libuv</a:t>
            </a:r>
            <a:endParaRPr lang="en-US" b="1" dirty="0"/>
          </a:p>
          <a:p>
            <a:r>
              <a:rPr lang="en-US" dirty="0"/>
              <a:t>libuv is a multi-platform support library with a focus on asynchronous I/O. It was primarily developed for use by Node.js, but it’s also used by Luvit, Julia, pyuv, and others.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433" y="3269396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433" y="4370372"/>
            <a:ext cx="2505749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5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node.js</a:t>
            </a:r>
            <a:r>
              <a:rPr lang="en-US" dirty="0"/>
              <a:t> platform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libuv</a:t>
            </a:r>
            <a:r>
              <a:rPr lang="en-US" dirty="0"/>
              <a:t>, event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9" y="1600200"/>
            <a:ext cx="412429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libuv</a:t>
            </a:r>
            <a:r>
              <a:rPr lang="en-US" b="1" dirty="0"/>
              <a:t> </a:t>
            </a:r>
          </a:p>
          <a:p>
            <a:r>
              <a:rPr lang="en-US" dirty="0"/>
              <a:t>I/O exposed as </a:t>
            </a:r>
            <a:r>
              <a:rPr lang="en-US" b="1" dirty="0"/>
              <a:t>single threaded event loop</a:t>
            </a:r>
          </a:p>
          <a:p>
            <a:r>
              <a:rPr lang="en-US" dirty="0"/>
              <a:t>uses available </a:t>
            </a:r>
            <a:r>
              <a:rPr lang="en-US" b="1" dirty="0"/>
              <a:t>OS mechanisms </a:t>
            </a:r>
            <a:r>
              <a:rPr lang="en-US" dirty="0"/>
              <a:t>for evented IO</a:t>
            </a:r>
          </a:p>
          <a:p>
            <a:r>
              <a:rPr lang="en-US" dirty="0"/>
              <a:t>blocking OPs performed in thread pool (internally)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433" y="3269396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433" y="4370372"/>
            <a:ext cx="2505749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16315" y="4674443"/>
            <a:ext cx="448477" cy="808920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08584" y="5100801"/>
            <a:ext cx="1243327" cy="381409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4092" y="5100801"/>
            <a:ext cx="496228" cy="381409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9" y="1600200"/>
            <a:ext cx="412429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node bindings </a:t>
            </a:r>
            <a:r>
              <a:rPr lang="en-US" dirty="0"/>
              <a:t>provide access</a:t>
            </a:r>
            <a:r>
              <a:rPr lang="en-US" b="1" dirty="0"/>
              <a:t> </a:t>
            </a:r>
            <a:r>
              <a:rPr lang="en-US" dirty="0"/>
              <a:t>to C binaries from JavaScript</a:t>
            </a:r>
          </a:p>
          <a:p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other libs</a:t>
            </a:r>
          </a:p>
          <a:p>
            <a:pPr lvl="1"/>
            <a:r>
              <a:rPr lang="en-US" dirty="0"/>
              <a:t>http-parser</a:t>
            </a:r>
          </a:p>
          <a:p>
            <a:pPr lvl="1"/>
            <a:r>
              <a:rPr lang="en-US" dirty="0"/>
              <a:t>c-</a:t>
            </a:r>
            <a:r>
              <a:rPr lang="en-US" dirty="0" err="1"/>
              <a:t>ares</a:t>
            </a:r>
            <a:endParaRPr lang="en-US" dirty="0"/>
          </a:p>
          <a:p>
            <a:pPr lvl="1"/>
            <a:r>
              <a:rPr lang="en-US" dirty="0" err="1"/>
              <a:t>OpenSSL</a:t>
            </a:r>
            <a:endParaRPr lang="en-US" dirty="0"/>
          </a:p>
          <a:p>
            <a:pPr lvl="1"/>
            <a:r>
              <a:rPr lang="en-US" dirty="0" err="1"/>
              <a:t>zlib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433" y="3269396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433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7433" y="3921511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9" y="1600200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your code</a:t>
            </a:r>
            <a:r>
              <a:rPr lang="en-US" dirty="0"/>
              <a:t> may </a:t>
            </a:r>
            <a:r>
              <a:rPr lang="en-US" b="1" dirty="0"/>
              <a:t>use 3</a:t>
            </a:r>
            <a:r>
              <a:rPr lang="en-US" b="1" baseline="30000" dirty="0"/>
              <a:t>rd</a:t>
            </a:r>
            <a:r>
              <a:rPr lang="en-US" b="1" dirty="0"/>
              <a:t> party modules</a:t>
            </a:r>
          </a:p>
          <a:p>
            <a:r>
              <a:rPr lang="en-US" dirty="0"/>
              <a:t>packages installed by </a:t>
            </a:r>
            <a:r>
              <a:rPr lang="en-US" b="1" dirty="0" err="1"/>
              <a:t>npm</a:t>
            </a:r>
            <a:r>
              <a:rPr lang="en-US" dirty="0"/>
              <a:t> program</a:t>
            </a:r>
          </a:p>
          <a:p>
            <a:r>
              <a:rPr lang="en-US" dirty="0"/>
              <a:t>downloaded from </a:t>
            </a:r>
            <a:r>
              <a:rPr lang="en-US" b="1" dirty="0" err="1"/>
              <a:t>npm</a:t>
            </a:r>
            <a:r>
              <a:rPr lang="en-US" b="1" dirty="0"/>
              <a:t> registry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433" y="3269396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433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7433" y="3921511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1707" y="2581349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2878" y="2581349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34780" y="258134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9C78A2-6801-5645-B924-1181111F8C80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3037072" y="2901406"/>
            <a:ext cx="165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9" y="1600200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CODE shell be </a:t>
            </a:r>
            <a:r>
              <a:rPr lang="en-US" b="1" dirty="0"/>
              <a:t>de-composed to modules </a:t>
            </a:r>
            <a:r>
              <a:rPr lang="en-US" dirty="0"/>
              <a:t>as well</a:t>
            </a:r>
          </a:p>
          <a:p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ES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433" y="3269396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433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7433" y="3921511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1707" y="2581349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2878" y="2581349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34780" y="258134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2581350"/>
            <a:ext cx="1184507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9" y="1600200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CODE can be </a:t>
            </a:r>
            <a:r>
              <a:rPr lang="en-US" b="1" dirty="0"/>
              <a:t>published</a:t>
            </a:r>
          </a:p>
          <a:p>
            <a:r>
              <a:rPr lang="en-US" dirty="0"/>
              <a:t>to </a:t>
            </a:r>
            <a:r>
              <a:rPr lang="en-US" dirty="0" err="1"/>
              <a:t>npm</a:t>
            </a:r>
            <a:r>
              <a:rPr lang="en-US" dirty="0"/>
              <a:t> registry</a:t>
            </a:r>
          </a:p>
          <a:p>
            <a:r>
              <a:rPr lang="en-US" dirty="0"/>
              <a:t>using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dirty="0"/>
              <a:t>you can reuse</a:t>
            </a:r>
          </a:p>
          <a:p>
            <a:r>
              <a:rPr lang="en-US" dirty="0"/>
              <a:t>others can reuse</a:t>
            </a:r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433" y="3269396"/>
            <a:ext cx="3135005" cy="652115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7433" y="4370372"/>
            <a:ext cx="3135005" cy="125426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7433" y="3921511"/>
            <a:ext cx="3135005" cy="448861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638802"/>
            <a:ext cx="4015238" cy="505632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1707" y="2581349"/>
            <a:ext cx="1395365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2878" y="2581349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34780" y="2581349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2581350"/>
            <a:ext cx="1184507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1433" y="2577294"/>
            <a:ext cx="631901" cy="640113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33335" y="2577294"/>
            <a:ext cx="637658" cy="64011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Core Modules and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3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Core Modules and APIs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0" y="2206401"/>
            <a:ext cx="4708833" cy="427665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4248" y="774373"/>
            <a:ext cx="1731350" cy="1825598"/>
            <a:chOff x="457200" y="1904952"/>
            <a:chExt cx="4003288" cy="4221211"/>
          </a:xfrm>
        </p:grpSpPr>
        <p:pic>
          <p:nvPicPr>
            <p:cNvPr id="5" name="Picture 4" descr="architecture.drawi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93" y="1974773"/>
              <a:ext cx="3881819" cy="41513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36001" y="3269396"/>
              <a:ext cx="3124487" cy="652115"/>
            </a:xfrm>
            <a:prstGeom prst="rect">
              <a:avLst/>
            </a:prstGeom>
            <a:solidFill>
              <a:schemeClr val="accent3">
                <a:lumMod val="75000"/>
                <a:alpha val="3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" y="1904952"/>
              <a:ext cx="2579872" cy="676396"/>
            </a:xfrm>
            <a:prstGeom prst="rect">
              <a:avLst/>
            </a:prstGeom>
            <a:solidFill>
              <a:schemeClr val="accent3">
                <a:lumMod val="75000"/>
                <a:alpha val="32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" y="3266952"/>
              <a:ext cx="847389" cy="2357688"/>
            </a:xfrm>
            <a:prstGeom prst="rect">
              <a:avLst/>
            </a:prstGeom>
            <a:solidFill>
              <a:schemeClr val="accent3">
                <a:lumMod val="75000"/>
                <a:alpha val="32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1829-A9B6-1749-AE12-E7A6DD9D5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9238" y="1600200"/>
            <a:ext cx="3437562" cy="4525963"/>
          </a:xfrm>
        </p:spPr>
        <p:txBody>
          <a:bodyPr/>
          <a:lstStyle/>
          <a:p>
            <a:r>
              <a:rPr lang="sk-SK"/>
              <a:t>38 modules</a:t>
            </a:r>
          </a:p>
          <a:p>
            <a:pPr lvl="1"/>
            <a:r>
              <a:rPr lang="sk-SK"/>
              <a:t>3 deprecated</a:t>
            </a:r>
          </a:p>
          <a:p>
            <a:pPr lvl="1"/>
            <a:r>
              <a:rPr lang="sk-SK"/>
              <a:t>5 experimental</a:t>
            </a:r>
          </a:p>
          <a:p>
            <a:r>
              <a:rPr lang="sk-SK"/>
              <a:t>30 modules</a:t>
            </a:r>
          </a:p>
          <a:p>
            <a:pPr lvl="1"/>
            <a:r>
              <a:rPr lang="sk-SK"/>
              <a:t>http</a:t>
            </a:r>
          </a:p>
          <a:p>
            <a:pPr lvl="1"/>
            <a:r>
              <a:rPr lang="sk-SK"/>
              <a:t>filesystem</a:t>
            </a:r>
          </a:p>
          <a:p>
            <a:pPr lvl="1"/>
            <a:r>
              <a:rPr lang="sk-SK"/>
              <a:t>streams </a:t>
            </a:r>
          </a:p>
          <a:p>
            <a:pPr lvl="1"/>
            <a:r>
              <a:rPr lang="sk-SK"/>
              <a:t>events</a:t>
            </a:r>
          </a:p>
          <a:p>
            <a:pPr lvl="1"/>
            <a:r>
              <a:rPr lang="sk-SK"/>
              <a:t>...</a:t>
            </a:r>
          </a:p>
          <a:p>
            <a:pPr marL="0" indent="0">
              <a:buNone/>
            </a:pPr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6293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2AA98-C11E-6440-B6A9-C5881478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Core Modules and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EF19-D93C-8747-ABD3-0E3376B83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477" y="2050069"/>
            <a:ext cx="2006819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/>
              <a:t>Functionality:</a:t>
            </a:r>
          </a:p>
          <a:p>
            <a:r>
              <a:rPr lang="sk-SK"/>
              <a:t>networking</a:t>
            </a:r>
          </a:p>
          <a:p>
            <a:pPr lvl="1"/>
            <a:r>
              <a:rPr lang="sk-SK"/>
              <a:t>http</a:t>
            </a:r>
          </a:p>
          <a:p>
            <a:pPr lvl="1"/>
            <a:r>
              <a:rPr lang="sk-SK"/>
              <a:t>tcp,ipc,udp,dns</a:t>
            </a:r>
          </a:p>
          <a:p>
            <a:r>
              <a:rPr lang="sk-SK"/>
              <a:t>filesystem</a:t>
            </a:r>
          </a:p>
          <a:p>
            <a:r>
              <a:rPr lang="sk-SK"/>
              <a:t>processes</a:t>
            </a:r>
          </a:p>
          <a:p>
            <a:pPr marL="0" indent="0">
              <a:buNone/>
            </a:pPr>
            <a:r>
              <a:rPr lang="sk-SK"/>
              <a:t>Concepts:</a:t>
            </a:r>
          </a:p>
          <a:p>
            <a:r>
              <a:rPr lang="sk-SK"/>
              <a:t>events</a:t>
            </a:r>
          </a:p>
          <a:p>
            <a:r>
              <a:rPr lang="sk-SK"/>
              <a:t>stream</a:t>
            </a:r>
          </a:p>
          <a:p>
            <a:r>
              <a:rPr lang="sk-SK"/>
              <a:t>buffer</a:t>
            </a:r>
          </a:p>
          <a:p>
            <a:pPr marL="0" indent="0">
              <a:buNone/>
            </a:pPr>
            <a:r>
              <a:rPr lang="sk-SK"/>
              <a:t>Support:</a:t>
            </a:r>
          </a:p>
          <a:p>
            <a:r>
              <a:rPr lang="sk-SK"/>
              <a:t>functionality</a:t>
            </a:r>
          </a:p>
          <a:p>
            <a:pPr lvl="1"/>
            <a:r>
              <a:rPr lang="sk-SK"/>
              <a:t>zlib, crypto, ...</a:t>
            </a:r>
          </a:p>
          <a:p>
            <a:r>
              <a:rPr lang="sk-SK"/>
              <a:t>code and runtime</a:t>
            </a:r>
          </a:p>
          <a:p>
            <a:pPr lvl="1"/>
            <a:r>
              <a:rPr lang="sk-SK"/>
              <a:t>module, .. inspector</a:t>
            </a:r>
          </a:p>
          <a:p>
            <a:pPr marL="0" indent="0">
              <a:buNone/>
            </a:pPr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FC005-6B66-9E4E-A5C3-F142FB1A390C}"/>
              </a:ext>
            </a:extLst>
          </p:cNvPr>
          <p:cNvSpPr/>
          <p:nvPr/>
        </p:nvSpPr>
        <p:spPr>
          <a:xfrm>
            <a:off x="3655981" y="2054794"/>
            <a:ext cx="1050860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http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A4CFE-2387-F148-90A7-B83D0C484DF5}"/>
              </a:ext>
            </a:extLst>
          </p:cNvPr>
          <p:cNvSpPr/>
          <p:nvPr/>
        </p:nvSpPr>
        <p:spPr>
          <a:xfrm>
            <a:off x="3655981" y="2551292"/>
            <a:ext cx="1050860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https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DD497-12AD-2343-9DE9-4004801FFC23}"/>
              </a:ext>
            </a:extLst>
          </p:cNvPr>
          <p:cNvSpPr/>
          <p:nvPr/>
        </p:nvSpPr>
        <p:spPr>
          <a:xfrm>
            <a:off x="3655980" y="2299108"/>
            <a:ext cx="1050861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http2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418D7-9EB4-6048-9EDC-98EA8F195660}"/>
              </a:ext>
            </a:extLst>
          </p:cNvPr>
          <p:cNvSpPr/>
          <p:nvPr/>
        </p:nvSpPr>
        <p:spPr>
          <a:xfrm>
            <a:off x="3655976" y="3860176"/>
            <a:ext cx="1050861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C5439-5EE9-2F45-846C-E9BB1BEB3DEE}"/>
              </a:ext>
            </a:extLst>
          </p:cNvPr>
          <p:cNvSpPr/>
          <p:nvPr/>
        </p:nvSpPr>
        <p:spPr>
          <a:xfrm>
            <a:off x="6383587" y="3503121"/>
            <a:ext cx="1140239" cy="3771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buffer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16402-4EC9-C44D-B98E-436A0AEA769F}"/>
              </a:ext>
            </a:extLst>
          </p:cNvPr>
          <p:cNvSpPr/>
          <p:nvPr/>
        </p:nvSpPr>
        <p:spPr>
          <a:xfrm>
            <a:off x="5007105" y="3771106"/>
            <a:ext cx="1122577" cy="3839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stream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6B5F7-D23C-7846-976B-63D6B3710534}"/>
              </a:ext>
            </a:extLst>
          </p:cNvPr>
          <p:cNvSpPr/>
          <p:nvPr/>
        </p:nvSpPr>
        <p:spPr>
          <a:xfrm>
            <a:off x="5001871" y="2588103"/>
            <a:ext cx="1127811" cy="375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events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B0C4D-54DD-6140-82AE-5524971CCABA}"/>
              </a:ext>
            </a:extLst>
          </p:cNvPr>
          <p:cNvSpPr/>
          <p:nvPr/>
        </p:nvSpPr>
        <p:spPr>
          <a:xfrm>
            <a:off x="3666065" y="4557299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process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78259-A688-2048-A0A9-801B7129F3D9}"/>
              </a:ext>
            </a:extLst>
          </p:cNvPr>
          <p:cNvSpPr/>
          <p:nvPr/>
        </p:nvSpPr>
        <p:spPr>
          <a:xfrm>
            <a:off x="3666064" y="4304311"/>
            <a:ext cx="1050863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child_process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61D992-9857-DE40-820D-6DF5D98C3DF5}"/>
              </a:ext>
            </a:extLst>
          </p:cNvPr>
          <p:cNvSpPr/>
          <p:nvPr/>
        </p:nvSpPr>
        <p:spPr>
          <a:xfrm>
            <a:off x="2628297" y="2054793"/>
            <a:ext cx="952901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url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804B82-69E0-EC40-8B69-17C9C7693B30}"/>
              </a:ext>
            </a:extLst>
          </p:cNvPr>
          <p:cNvSpPr/>
          <p:nvPr/>
        </p:nvSpPr>
        <p:spPr>
          <a:xfrm>
            <a:off x="2628298" y="2303401"/>
            <a:ext cx="950408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query_string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B290E-B92E-6C4B-98F7-164033F5DC07}"/>
              </a:ext>
            </a:extLst>
          </p:cNvPr>
          <p:cNvSpPr/>
          <p:nvPr/>
        </p:nvSpPr>
        <p:spPr>
          <a:xfrm>
            <a:off x="2628297" y="2954407"/>
            <a:ext cx="95290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tls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94DC8-C2B5-8D4B-A4E2-5C2E3736B39E}"/>
              </a:ext>
            </a:extLst>
          </p:cNvPr>
          <p:cNvSpPr/>
          <p:nvPr/>
        </p:nvSpPr>
        <p:spPr>
          <a:xfrm>
            <a:off x="3655975" y="2930917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B4D5AF-DCF9-8C4E-9D0E-78623394E9F1}"/>
              </a:ext>
            </a:extLst>
          </p:cNvPr>
          <p:cNvSpPr/>
          <p:nvPr/>
        </p:nvSpPr>
        <p:spPr>
          <a:xfrm>
            <a:off x="3655974" y="3185164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dgram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FF3015-C19C-104C-B57D-61144A018AF4}"/>
              </a:ext>
            </a:extLst>
          </p:cNvPr>
          <p:cNvSpPr/>
          <p:nvPr/>
        </p:nvSpPr>
        <p:spPr>
          <a:xfrm>
            <a:off x="2618209" y="3857923"/>
            <a:ext cx="95140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path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2A249-15E6-B94F-AA30-8812FDD0D34D}"/>
              </a:ext>
            </a:extLst>
          </p:cNvPr>
          <p:cNvSpPr/>
          <p:nvPr/>
        </p:nvSpPr>
        <p:spPr>
          <a:xfrm>
            <a:off x="3247596" y="4539876"/>
            <a:ext cx="311903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tty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12922-2F0F-264A-BC5A-76640272860E}"/>
              </a:ext>
            </a:extLst>
          </p:cNvPr>
          <p:cNvSpPr/>
          <p:nvPr/>
        </p:nvSpPr>
        <p:spPr>
          <a:xfrm>
            <a:off x="2628297" y="4815461"/>
            <a:ext cx="93120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cluster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3245B-739A-B543-A28B-89FA8532AC7A}"/>
              </a:ext>
            </a:extLst>
          </p:cNvPr>
          <p:cNvSpPr/>
          <p:nvPr/>
        </p:nvSpPr>
        <p:spPr>
          <a:xfrm>
            <a:off x="2628298" y="2708923"/>
            <a:ext cx="952901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crypto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96F783-971C-8C4F-AB4D-B535D15A81CC}"/>
              </a:ext>
            </a:extLst>
          </p:cNvPr>
          <p:cNvSpPr/>
          <p:nvPr/>
        </p:nvSpPr>
        <p:spPr>
          <a:xfrm>
            <a:off x="2628297" y="3336784"/>
            <a:ext cx="941314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zlib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00747E-3CC0-C24E-826D-76FBC6EFA945}"/>
              </a:ext>
            </a:extLst>
          </p:cNvPr>
          <p:cNvSpPr/>
          <p:nvPr/>
        </p:nvSpPr>
        <p:spPr>
          <a:xfrm>
            <a:off x="3655974" y="3445109"/>
            <a:ext cx="1050862" cy="2262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dns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78B548-E884-634B-B855-A8522E3706F0}"/>
              </a:ext>
            </a:extLst>
          </p:cNvPr>
          <p:cNvSpPr/>
          <p:nvPr/>
        </p:nvSpPr>
        <p:spPr>
          <a:xfrm>
            <a:off x="2628297" y="4549070"/>
            <a:ext cx="598723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console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87DBB9-6016-E54B-AA84-6296AD9CB66D}"/>
              </a:ext>
            </a:extLst>
          </p:cNvPr>
          <p:cNvSpPr/>
          <p:nvPr/>
        </p:nvSpPr>
        <p:spPr>
          <a:xfrm>
            <a:off x="7646097" y="2317808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vm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9E8A83-8578-104D-BC7E-7F2C8E4E9081}"/>
              </a:ext>
            </a:extLst>
          </p:cNvPr>
          <p:cNvSpPr/>
          <p:nvPr/>
        </p:nvSpPr>
        <p:spPr>
          <a:xfrm>
            <a:off x="7646098" y="2057869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module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1B4DE-4BEC-104C-B482-24B8E79F3503}"/>
              </a:ext>
            </a:extLst>
          </p:cNvPr>
          <p:cNvSpPr/>
          <p:nvPr/>
        </p:nvSpPr>
        <p:spPr>
          <a:xfrm>
            <a:off x="2618185" y="4282679"/>
            <a:ext cx="941314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200">
                <a:solidFill>
                  <a:prstClr val="black"/>
                </a:solidFill>
                <a:latin typeface="Calibri"/>
              </a:rPr>
              <a:t>os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028FD2-523D-7845-81D7-3C10283FFF19}"/>
              </a:ext>
            </a:extLst>
          </p:cNvPr>
          <p:cNvSpPr/>
          <p:nvPr/>
        </p:nvSpPr>
        <p:spPr>
          <a:xfrm>
            <a:off x="5006434" y="4179700"/>
            <a:ext cx="1123248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readline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9891D2-DC39-3648-86F7-E729AD9D2C7D}"/>
              </a:ext>
            </a:extLst>
          </p:cNvPr>
          <p:cNvSpPr/>
          <p:nvPr/>
        </p:nvSpPr>
        <p:spPr>
          <a:xfrm>
            <a:off x="6383587" y="3903427"/>
            <a:ext cx="1163101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54000" rIns="27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string_decoder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CF96E3-FC5C-2A40-81DF-9AE5E21757FC}"/>
              </a:ext>
            </a:extLst>
          </p:cNvPr>
          <p:cNvSpPr/>
          <p:nvPr/>
        </p:nvSpPr>
        <p:spPr>
          <a:xfrm>
            <a:off x="7646097" y="2582733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assert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70F46F-0BE3-0041-B526-C7245D4E2018}"/>
              </a:ext>
            </a:extLst>
          </p:cNvPr>
          <p:cNvSpPr/>
          <p:nvPr/>
        </p:nvSpPr>
        <p:spPr>
          <a:xfrm>
            <a:off x="7646092" y="3578359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async_hooks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39D0B8-E993-E74E-B2B4-A2B497114EEA}"/>
              </a:ext>
            </a:extLst>
          </p:cNvPr>
          <p:cNvSpPr/>
          <p:nvPr/>
        </p:nvSpPr>
        <p:spPr>
          <a:xfrm>
            <a:off x="7646091" y="3836634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perf_hooks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F5DCBF-EB6E-0D48-A9CD-7DBAD48ED96F}"/>
              </a:ext>
            </a:extLst>
          </p:cNvPr>
          <p:cNvSpPr/>
          <p:nvPr/>
        </p:nvSpPr>
        <p:spPr>
          <a:xfrm>
            <a:off x="7646090" y="4092707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trace_events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A2C564-7702-B040-B270-8EC4DB42CCFD}"/>
              </a:ext>
            </a:extLst>
          </p:cNvPr>
          <p:cNvSpPr/>
          <p:nvPr/>
        </p:nvSpPr>
        <p:spPr>
          <a:xfrm>
            <a:off x="7646089" y="4355283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inspector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169BCF-9090-854F-B002-2BDC816CAC7F}"/>
              </a:ext>
            </a:extLst>
          </p:cNvPr>
          <p:cNvSpPr/>
          <p:nvPr/>
        </p:nvSpPr>
        <p:spPr>
          <a:xfrm>
            <a:off x="7646091" y="2845561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util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B9A5A-8D8C-A843-84E4-288CF9A62D7E}"/>
              </a:ext>
            </a:extLst>
          </p:cNvPr>
          <p:cNvSpPr/>
          <p:nvPr/>
        </p:nvSpPr>
        <p:spPr>
          <a:xfrm>
            <a:off x="7646090" y="3118315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repl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A5775C-A73E-A64B-B500-99829E865630}"/>
              </a:ext>
            </a:extLst>
          </p:cNvPr>
          <p:cNvSpPr/>
          <p:nvPr/>
        </p:nvSpPr>
        <p:spPr>
          <a:xfrm>
            <a:off x="7646089" y="4767020"/>
            <a:ext cx="1182164" cy="226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worker_threads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F34B95-4B55-8249-BE54-0179795AF872}"/>
              </a:ext>
            </a:extLst>
          </p:cNvPr>
          <p:cNvSpPr/>
          <p:nvPr/>
        </p:nvSpPr>
        <p:spPr>
          <a:xfrm>
            <a:off x="4996820" y="2987950"/>
            <a:ext cx="1132862" cy="226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sk-SK" sz="1350">
                <a:solidFill>
                  <a:prstClr val="black"/>
                </a:solidFill>
                <a:latin typeface="Calibri"/>
              </a:rPr>
              <a:t>timers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1CC8B2-3544-1246-A89A-CFD6509A0854}"/>
              </a:ext>
            </a:extLst>
          </p:cNvPr>
          <p:cNvSpPr/>
          <p:nvPr/>
        </p:nvSpPr>
        <p:spPr>
          <a:xfrm>
            <a:off x="196486" y="4545478"/>
            <a:ext cx="121910" cy="138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endParaRPr lang="sk-SK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EE691B-CDBC-9A4C-8D05-F9A8041D2BBD}"/>
              </a:ext>
            </a:extLst>
          </p:cNvPr>
          <p:cNvSpPr/>
          <p:nvPr/>
        </p:nvSpPr>
        <p:spPr>
          <a:xfrm>
            <a:off x="199652" y="2075353"/>
            <a:ext cx="121910" cy="1384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endParaRPr lang="sk-SK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38542D-F0BA-4F4E-A36A-1283A3E9F40C}"/>
              </a:ext>
            </a:extLst>
          </p:cNvPr>
          <p:cNvSpPr/>
          <p:nvPr/>
        </p:nvSpPr>
        <p:spPr>
          <a:xfrm>
            <a:off x="201547" y="3371165"/>
            <a:ext cx="121910" cy="138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endParaRPr lang="sk-SK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8CD465-0B81-2841-B0AE-09A15E38A840}"/>
              </a:ext>
            </a:extLst>
          </p:cNvPr>
          <p:cNvSpPr/>
          <p:nvPr/>
        </p:nvSpPr>
        <p:spPr>
          <a:xfrm>
            <a:off x="202822" y="4967771"/>
            <a:ext cx="121910" cy="138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endParaRPr lang="sk-SK" sz="135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230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B1CB-9D39-7E47-B54C-D006339C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node.js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2CB2B-8511-214B-BD55-A2D9603BD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Čo je </a:t>
            </a:r>
            <a:r>
              <a:rPr lang="sk-SK" dirty="0" err="1"/>
              <a:t>node.js</a:t>
            </a:r>
            <a:r>
              <a:rPr lang="sk-SK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52AA-D27C-7D4C-867B-B108939D8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/>
          <a:p>
            <a:r>
              <a:rPr lang="sk-SK" dirty="0"/>
              <a:t>Server 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b="1" dirty="0"/>
              <a:t>JavaScript</a:t>
            </a:r>
          </a:p>
          <a:p>
            <a:r>
              <a:rPr lang="sk-SK" dirty="0" err="1"/>
              <a:t>Built</a:t>
            </a:r>
            <a:r>
              <a:rPr lang="sk-SK" dirty="0"/>
              <a:t> on </a:t>
            </a:r>
            <a:r>
              <a:rPr lang="sk-SK" dirty="0" err="1"/>
              <a:t>Google‘s</a:t>
            </a:r>
            <a:r>
              <a:rPr lang="sk-SK" dirty="0"/>
              <a:t> V8</a:t>
            </a:r>
          </a:p>
          <a:p>
            <a:r>
              <a:rPr lang="sk-SK" dirty="0" err="1"/>
              <a:t>Evented</a:t>
            </a:r>
            <a:r>
              <a:rPr lang="sk-SK" dirty="0"/>
              <a:t>, </a:t>
            </a:r>
            <a:r>
              <a:rPr lang="sk-SK" b="1" dirty="0" err="1"/>
              <a:t>non-blocking</a:t>
            </a:r>
            <a:r>
              <a:rPr lang="sk-SK" dirty="0"/>
              <a:t> I/O.</a:t>
            </a:r>
          </a:p>
          <a:p>
            <a:r>
              <a:rPr lang="sk-SK" dirty="0"/>
              <a:t>Module </a:t>
            </a:r>
            <a:r>
              <a:rPr lang="sk-SK" dirty="0" err="1"/>
              <a:t>System</a:t>
            </a:r>
            <a:r>
              <a:rPr lang="sk-SK" dirty="0"/>
              <a:t> (</a:t>
            </a:r>
            <a:r>
              <a:rPr lang="sk-SK" dirty="0" err="1"/>
              <a:t>CommonJS</a:t>
            </a:r>
            <a:r>
              <a:rPr lang="sk-SK" dirty="0"/>
              <a:t> and ES)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D5A82-B865-1741-948D-771A09AB6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Načo je (bol vymyslený):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E36FF-DF95-EA41-AE62-06E7DB545E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k-SK" dirty="0"/>
              <a:t>To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purely</a:t>
            </a:r>
            <a:r>
              <a:rPr lang="sk-SK" dirty="0"/>
              <a:t> </a:t>
            </a:r>
            <a:r>
              <a:rPr lang="sk-SK" dirty="0" err="1"/>
              <a:t>evented</a:t>
            </a:r>
            <a:r>
              <a:rPr lang="sk-SK" dirty="0"/>
              <a:t>, </a:t>
            </a:r>
            <a:r>
              <a:rPr lang="sk-SK" b="1" dirty="0" err="1"/>
              <a:t>non-blocking</a:t>
            </a:r>
            <a:r>
              <a:rPr lang="sk-SK" dirty="0"/>
              <a:t> </a:t>
            </a:r>
            <a:r>
              <a:rPr lang="sk-SK" dirty="0" err="1"/>
              <a:t>infrastructure</a:t>
            </a:r>
            <a:r>
              <a:rPr lang="sk-SK" dirty="0"/>
              <a:t> to </a:t>
            </a:r>
            <a:r>
              <a:rPr lang="sk-SK" dirty="0" err="1"/>
              <a:t>script</a:t>
            </a:r>
            <a:r>
              <a:rPr lang="sk-SK" dirty="0"/>
              <a:t> </a:t>
            </a:r>
            <a:r>
              <a:rPr lang="sk-SK" b="1" dirty="0" err="1"/>
              <a:t>highly</a:t>
            </a:r>
            <a:r>
              <a:rPr lang="sk-SK" b="1" dirty="0"/>
              <a:t> </a:t>
            </a:r>
            <a:r>
              <a:rPr lang="sk-SK" b="1" dirty="0" err="1"/>
              <a:t>concurrent</a:t>
            </a:r>
            <a:r>
              <a:rPr lang="sk-SK" b="1" dirty="0"/>
              <a:t> </a:t>
            </a:r>
            <a:r>
              <a:rPr lang="sk-SK" dirty="0" err="1"/>
              <a:t>programs</a:t>
            </a:r>
            <a:r>
              <a:rPr lang="sk-SK" dirty="0"/>
              <a:t> (web </a:t>
            </a:r>
            <a:r>
              <a:rPr lang="sk-SK" dirty="0" err="1"/>
              <a:t>servers</a:t>
            </a:r>
            <a:r>
              <a:rPr lang="sk-SK" dirty="0"/>
              <a:t>,...)</a:t>
            </a:r>
          </a:p>
          <a:p>
            <a:r>
              <a:rPr lang="sk-SK" dirty="0" err="1"/>
              <a:t>The</a:t>
            </a:r>
            <a:r>
              <a:rPr lang="sk-SK" dirty="0"/>
              <a:t> API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fammiliar</a:t>
            </a:r>
            <a:r>
              <a:rPr lang="sk-SK" b="1" dirty="0"/>
              <a:t> to </a:t>
            </a:r>
            <a:r>
              <a:rPr lang="sk-SK" b="1" dirty="0" err="1"/>
              <a:t>client</a:t>
            </a:r>
            <a:r>
              <a:rPr lang="sk-SK" b="1" dirty="0"/>
              <a:t> </a:t>
            </a:r>
            <a:r>
              <a:rPr lang="sk-SK" b="1" dirty="0" err="1"/>
              <a:t>side</a:t>
            </a:r>
            <a:r>
              <a:rPr lang="sk-SK" b="1" dirty="0"/>
              <a:t> JS </a:t>
            </a:r>
            <a:r>
              <a:rPr lang="sk-SK" dirty="0" err="1"/>
              <a:t>programmers</a:t>
            </a:r>
            <a:r>
              <a:rPr lang="sk-SK" dirty="0"/>
              <a:t> and </a:t>
            </a:r>
            <a:r>
              <a:rPr lang="sk-SK" b="1" dirty="0" err="1"/>
              <a:t>old</a:t>
            </a:r>
            <a:r>
              <a:rPr lang="sk-SK" b="1" dirty="0"/>
              <a:t> </a:t>
            </a:r>
            <a:r>
              <a:rPr lang="sk-SK" b="1" dirty="0" err="1"/>
              <a:t>school</a:t>
            </a:r>
            <a:r>
              <a:rPr lang="sk-SK" b="1" dirty="0"/>
              <a:t> UNIX </a:t>
            </a:r>
            <a:r>
              <a:rPr lang="sk-SK" b="1" dirty="0" err="1"/>
              <a:t>hackers</a:t>
            </a:r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8E33FE-CA64-964A-A5A2-786FD0E6128A}"/>
              </a:ext>
            </a:extLst>
          </p:cNvPr>
          <p:cNvSpPr/>
          <p:nvPr/>
        </p:nvSpPr>
        <p:spPr>
          <a:xfrm>
            <a:off x="396505" y="6396151"/>
            <a:ext cx="4190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b="1" dirty="0" err="1">
                <a:latin typeface="Roboto"/>
              </a:rPr>
              <a:t>Ryan</a:t>
            </a:r>
            <a:r>
              <a:rPr lang="sk-SK" sz="800" b="1" dirty="0">
                <a:latin typeface="Roboto"/>
              </a:rPr>
              <a:t> </a:t>
            </a:r>
            <a:r>
              <a:rPr lang="sk-SK" sz="800" b="1" dirty="0" err="1">
                <a:latin typeface="Roboto"/>
              </a:rPr>
              <a:t>Dahl</a:t>
            </a:r>
            <a:r>
              <a:rPr lang="sk-SK" sz="800" b="1" dirty="0">
                <a:latin typeface="Roboto"/>
              </a:rPr>
              <a:t>: </a:t>
            </a:r>
            <a:r>
              <a:rPr lang="sk-SK" sz="800" b="1" dirty="0" err="1">
                <a:latin typeface="Roboto"/>
              </a:rPr>
              <a:t>Introduction</a:t>
            </a:r>
            <a:r>
              <a:rPr lang="sk-SK" sz="800" b="1" dirty="0">
                <a:latin typeface="Roboto"/>
              </a:rPr>
              <a:t> to </a:t>
            </a:r>
            <a:r>
              <a:rPr lang="sk-SK" sz="800" b="1" dirty="0" err="1">
                <a:latin typeface="Roboto"/>
              </a:rPr>
              <a:t>Node.js</a:t>
            </a:r>
            <a:r>
              <a:rPr lang="sk-SK" sz="800" b="1" dirty="0">
                <a:latin typeface="Roboto"/>
              </a:rPr>
              <a:t>, </a:t>
            </a:r>
            <a:r>
              <a:rPr lang="sk-SK" sz="800" dirty="0" err="1">
                <a:latin typeface="Roboto"/>
              </a:rPr>
              <a:t>https</a:t>
            </a:r>
            <a:r>
              <a:rPr lang="sk-SK" sz="800" dirty="0">
                <a:latin typeface="Roboto"/>
              </a:rPr>
              <a:t>://</a:t>
            </a:r>
            <a:r>
              <a:rPr lang="sk-SK" sz="800" dirty="0" err="1">
                <a:latin typeface="Roboto"/>
              </a:rPr>
              <a:t>www.youtube.com</a:t>
            </a:r>
            <a:r>
              <a:rPr lang="sk-SK" sz="800" dirty="0">
                <a:latin typeface="Roboto"/>
              </a:rPr>
              <a:t>/</a:t>
            </a:r>
            <a:r>
              <a:rPr lang="sk-SK" sz="800" dirty="0" err="1">
                <a:latin typeface="Roboto"/>
              </a:rPr>
              <a:t>watch?v</a:t>
            </a:r>
            <a:r>
              <a:rPr lang="sk-SK" sz="800" dirty="0">
                <a:latin typeface="Roboto"/>
              </a:rPr>
              <a:t>=M-sc73Y-zQA</a:t>
            </a:r>
            <a:endParaRPr lang="sk-SK" sz="8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2479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409273-8B64-9B4E-A660-224BA4D7D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5700">
                <a:solidFill>
                  <a:srgbClr val="FFFFFF"/>
                </a:solidFill>
              </a:rPr>
              <a:t>Event loop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C53179-56AD-A446-BF8E-30611FEDC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>
                <a:solidFill>
                  <a:srgbClr val="000000"/>
                </a:solidFill>
              </a:rPr>
              <a:t>How does it work</a:t>
            </a:r>
          </a:p>
          <a:p>
            <a:pPr algn="l"/>
            <a:r>
              <a:rPr lang="sk-SK" sz="1600">
                <a:solidFill>
                  <a:srgbClr val="000000"/>
                </a:solidFill>
              </a:rPr>
              <a:t>Single threaded and concurrent ?</a:t>
            </a:r>
          </a:p>
          <a:p>
            <a:pPr algn="l"/>
            <a:endParaRPr lang="sk-SK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1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4808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DE78AE-13AB-0C4E-843F-E3044CBD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8" y="1488430"/>
            <a:ext cx="3840880" cy="34091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F567C4-50D6-934F-BED5-1AAB987E2068}"/>
              </a:ext>
            </a:extLst>
          </p:cNvPr>
          <p:cNvSpPr txBox="1"/>
          <p:nvPr/>
        </p:nvSpPr>
        <p:spPr>
          <a:xfrm>
            <a:off x="6558038" y="110816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lib-uv</a:t>
            </a:r>
            <a:endParaRPr lang="sk-SK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D37ADA-6D68-9D46-B3F7-9E9313132812}"/>
              </a:ext>
            </a:extLst>
          </p:cNvPr>
          <p:cNvSpPr/>
          <p:nvPr/>
        </p:nvSpPr>
        <p:spPr>
          <a:xfrm>
            <a:off x="4607888" y="570386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main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A1891B-35A7-C346-9C93-A034AB8E506B}"/>
              </a:ext>
            </a:extLst>
          </p:cNvPr>
          <p:cNvSpPr txBox="1"/>
          <p:nvPr/>
        </p:nvSpPr>
        <p:spPr>
          <a:xfrm>
            <a:off x="474266" y="5256643"/>
            <a:ext cx="30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b="1" dirty="0" err="1"/>
              <a:t>call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pushed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stack</a:t>
            </a:r>
            <a:endParaRPr lang="sk-SK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C1A47FD-CC7D-E048-B7A0-5B150AE5C43E}"/>
              </a:ext>
            </a:extLst>
          </p:cNvPr>
          <p:cNvSpPr/>
          <p:nvPr/>
        </p:nvSpPr>
        <p:spPr>
          <a:xfrm>
            <a:off x="140711" y="143706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7B724F9-7489-C746-8D9E-1B1A96ACB391}"/>
              </a:ext>
            </a:extLst>
          </p:cNvPr>
          <p:cNvSpPr/>
          <p:nvPr/>
        </p:nvSpPr>
        <p:spPr>
          <a:xfrm>
            <a:off x="134085" y="458178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F3ED6F4-1CF8-7C4C-8F49-E3000F6DF1D4}"/>
              </a:ext>
            </a:extLst>
          </p:cNvPr>
          <p:cNvSpPr/>
          <p:nvPr/>
        </p:nvSpPr>
        <p:spPr>
          <a:xfrm>
            <a:off x="134084" y="3855767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9C54080-6475-814D-809E-557453F63140}"/>
              </a:ext>
            </a:extLst>
          </p:cNvPr>
          <p:cNvSpPr/>
          <p:nvPr/>
        </p:nvSpPr>
        <p:spPr>
          <a:xfrm>
            <a:off x="568357" y="2861637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A1B953-52AB-884C-A7DE-32A3013673DB}"/>
              </a:ext>
            </a:extLst>
          </p:cNvPr>
          <p:cNvSpPr/>
          <p:nvPr/>
        </p:nvSpPr>
        <p:spPr>
          <a:xfrm>
            <a:off x="4618713" y="518159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printSquare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B029C7-FEBA-914F-8AC1-5CB3DAEF7459}"/>
              </a:ext>
            </a:extLst>
          </p:cNvPr>
          <p:cNvSpPr/>
          <p:nvPr/>
        </p:nvSpPr>
        <p:spPr>
          <a:xfrm>
            <a:off x="4618712" y="465932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square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57A1FB-D556-E74C-BC3C-5601FC8E0785}"/>
              </a:ext>
            </a:extLst>
          </p:cNvPr>
          <p:cNvSpPr/>
          <p:nvPr/>
        </p:nvSpPr>
        <p:spPr>
          <a:xfrm>
            <a:off x="4618711" y="4128470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multiply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64D1C08-D02A-4D4B-8501-EB37DDCE3E0B}"/>
              </a:ext>
            </a:extLst>
          </p:cNvPr>
          <p:cNvSpPr/>
          <p:nvPr/>
        </p:nvSpPr>
        <p:spPr>
          <a:xfrm rot="10800000">
            <a:off x="105511" y="190210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8C6F1F6-225E-734F-88AC-B4980EE9C0ED}"/>
              </a:ext>
            </a:extLst>
          </p:cNvPr>
          <p:cNvSpPr/>
          <p:nvPr/>
        </p:nvSpPr>
        <p:spPr>
          <a:xfrm rot="10800000">
            <a:off x="92110" y="2853012"/>
            <a:ext cx="394802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D8E9648-73BA-7A45-84A6-E8BF911180D4}"/>
              </a:ext>
            </a:extLst>
          </p:cNvPr>
          <p:cNvSpPr/>
          <p:nvPr/>
        </p:nvSpPr>
        <p:spPr>
          <a:xfrm>
            <a:off x="134083" y="4082767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82A813-C175-874C-97EB-B854A4A853FA}"/>
              </a:ext>
            </a:extLst>
          </p:cNvPr>
          <p:cNvSpPr/>
          <p:nvPr/>
        </p:nvSpPr>
        <p:spPr>
          <a:xfrm>
            <a:off x="4619593" y="4664096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console.log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85B3AFB-80EE-ED4A-B461-0A03852F14C0}"/>
              </a:ext>
            </a:extLst>
          </p:cNvPr>
          <p:cNvSpPr/>
          <p:nvPr/>
        </p:nvSpPr>
        <p:spPr>
          <a:xfrm rot="10800000">
            <a:off x="69568" y="4322859"/>
            <a:ext cx="394802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3C8386-60B1-E04A-8EF3-2F57253773E8}"/>
              </a:ext>
            </a:extLst>
          </p:cNvPr>
          <p:cNvSpPr txBox="1"/>
          <p:nvPr/>
        </p:nvSpPr>
        <p:spPr>
          <a:xfrm>
            <a:off x="4755480" y="1104400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12A22D-10C3-1049-B950-F3274E77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39" grpId="0" animBg="1"/>
      <p:bldP spid="40" grpId="0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8" grpId="0" animBg="1"/>
      <p:bldP spid="49" grpId="0" animBg="1"/>
      <p:bldP spid="49" grpId="1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7D01D-64D8-D840-BB37-FC0D1A55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1415851"/>
            <a:ext cx="4073379" cy="2648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4808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2282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D37ADA-6D68-9D46-B3F7-9E9313132812}"/>
              </a:ext>
            </a:extLst>
          </p:cNvPr>
          <p:cNvSpPr/>
          <p:nvPr/>
        </p:nvSpPr>
        <p:spPr>
          <a:xfrm>
            <a:off x="4607888" y="570386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main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7B724F9-7489-C746-8D9E-1B1A96ACB391}"/>
              </a:ext>
            </a:extLst>
          </p:cNvPr>
          <p:cNvSpPr/>
          <p:nvPr/>
        </p:nvSpPr>
        <p:spPr>
          <a:xfrm>
            <a:off x="36108" y="133327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9C54080-6475-814D-809E-557453F63140}"/>
              </a:ext>
            </a:extLst>
          </p:cNvPr>
          <p:cNvSpPr/>
          <p:nvPr/>
        </p:nvSpPr>
        <p:spPr>
          <a:xfrm>
            <a:off x="45719" y="158107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A1B953-52AB-884C-A7DE-32A3013673DB}"/>
              </a:ext>
            </a:extLst>
          </p:cNvPr>
          <p:cNvSpPr/>
          <p:nvPr/>
        </p:nvSpPr>
        <p:spPr>
          <a:xfrm>
            <a:off x="4618713" y="518159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require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A9E0275-7F3B-F245-AFF7-97FB76A3FB8A}"/>
              </a:ext>
            </a:extLst>
          </p:cNvPr>
          <p:cNvSpPr/>
          <p:nvPr/>
        </p:nvSpPr>
        <p:spPr>
          <a:xfrm>
            <a:off x="47488" y="2054303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5764C2-3C11-9848-9697-F2B7FEDE4C0F}"/>
              </a:ext>
            </a:extLst>
          </p:cNvPr>
          <p:cNvSpPr/>
          <p:nvPr/>
        </p:nvSpPr>
        <p:spPr>
          <a:xfrm>
            <a:off x="4618712" y="5210347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console.log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68B7BB2-9FBC-5746-A773-15677E1ACA9D}"/>
              </a:ext>
            </a:extLst>
          </p:cNvPr>
          <p:cNvSpPr/>
          <p:nvPr/>
        </p:nvSpPr>
        <p:spPr>
          <a:xfrm>
            <a:off x="45719" y="245391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BD621-1F63-534E-9837-0EB4F22BA081}"/>
              </a:ext>
            </a:extLst>
          </p:cNvPr>
          <p:cNvSpPr/>
          <p:nvPr/>
        </p:nvSpPr>
        <p:spPr>
          <a:xfrm>
            <a:off x="4618712" y="5166014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endParaRPr lang="sk-SK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D571D3-6515-104E-A35A-59CA0C3C267B}"/>
              </a:ext>
            </a:extLst>
          </p:cNvPr>
          <p:cNvGrpSpPr/>
          <p:nvPr/>
        </p:nvGrpSpPr>
        <p:grpSpPr>
          <a:xfrm>
            <a:off x="6637020" y="1503955"/>
            <a:ext cx="1801101" cy="629645"/>
            <a:chOff x="6637020" y="1503955"/>
            <a:chExt cx="1801101" cy="62964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792759-C961-504E-B074-C0A09376A5B5}"/>
                </a:ext>
              </a:extLst>
            </p:cNvPr>
            <p:cNvSpPr/>
            <p:nvPr/>
          </p:nvSpPr>
          <p:spPr>
            <a:xfrm>
              <a:off x="6637020" y="1503955"/>
              <a:ext cx="1801101" cy="6296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(.                 )     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D5FA9A-7763-0D40-B94F-17BA400AA070}"/>
                </a:ext>
              </a:extLst>
            </p:cNvPr>
            <p:cNvSpPr/>
            <p:nvPr/>
          </p:nvSpPr>
          <p:spPr>
            <a:xfrm>
              <a:off x="7456219" y="16560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resp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B5F34B-2909-5A44-AF8E-F9533497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8121" y="1603953"/>
            <a:ext cx="405850" cy="405850"/>
          </a:xfrm>
          <a:prstGeom prst="rect">
            <a:avLst/>
          </a:prstGeom>
        </p:spPr>
      </p:pic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45719" y="332919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38" y="2805615"/>
            <a:ext cx="2162123" cy="161683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AA2C47-5D34-EB42-BBF3-B3D355EC7EA0}"/>
              </a:ext>
            </a:extLst>
          </p:cNvPr>
          <p:cNvSpPr/>
          <p:nvPr/>
        </p:nvSpPr>
        <p:spPr>
          <a:xfrm>
            <a:off x="6663739" y="4977057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</a:t>
            </a:r>
            <a:r>
              <a:rPr lang="sk-SK" sz="1200" dirty="0" err="1">
                <a:solidFill>
                  <a:schemeClr val="tx1"/>
                </a:solidFill>
              </a:rPr>
              <a:t>resp</a:t>
            </a:r>
            <a:r>
              <a:rPr lang="sk-SK" sz="1200" dirty="0">
                <a:solidFill>
                  <a:schemeClr val="tx1"/>
                </a:solidFill>
              </a:rPr>
              <a:t>)=&gt;{}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7FB884-3546-B046-9849-E150F28C5B3B}"/>
              </a:ext>
            </a:extLst>
          </p:cNvPr>
          <p:cNvSpPr/>
          <p:nvPr/>
        </p:nvSpPr>
        <p:spPr>
          <a:xfrm>
            <a:off x="4618712" y="569665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</a:t>
            </a:r>
            <a:r>
              <a:rPr lang="sk-SK" dirty="0" err="1">
                <a:solidFill>
                  <a:schemeClr val="tx1"/>
                </a:solidFill>
              </a:rPr>
              <a:t>resp</a:t>
            </a:r>
            <a:r>
              <a:rPr lang="sk-SK" dirty="0">
                <a:solidFill>
                  <a:schemeClr val="tx1"/>
                </a:solidFill>
              </a:rPr>
              <a:t>)=&gt;()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1763DDA-8C43-1044-810C-EB6ED3C411AB}"/>
              </a:ext>
            </a:extLst>
          </p:cNvPr>
          <p:cNvSpPr/>
          <p:nvPr/>
        </p:nvSpPr>
        <p:spPr>
          <a:xfrm>
            <a:off x="45719" y="2686786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A3B2-571B-8A47-8F8A-FAA6B7935E43}"/>
              </a:ext>
            </a:extLst>
          </p:cNvPr>
          <p:cNvSpPr txBox="1"/>
          <p:nvPr/>
        </p:nvSpPr>
        <p:spPr>
          <a:xfrm>
            <a:off x="457199" y="4905947"/>
            <a:ext cx="309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Callbacks</a:t>
            </a:r>
            <a:r>
              <a:rPr lang="sk-SK" dirty="0"/>
              <a:t> to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get </a:t>
            </a:r>
            <a:r>
              <a:rPr lang="sk-SK" dirty="0" err="1"/>
              <a:t>queued</a:t>
            </a:r>
            <a:r>
              <a:rPr lang="sk-SK" dirty="0"/>
              <a:t> and are </a:t>
            </a:r>
            <a:r>
              <a:rPr lang="sk-SK" dirty="0" err="1"/>
              <a:t>moved</a:t>
            </a:r>
            <a:r>
              <a:rPr lang="sk-SK" dirty="0"/>
              <a:t> to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execution</a:t>
            </a:r>
            <a:r>
              <a:rPr lang="sk-SK" dirty="0"/>
              <a:t> by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stack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empty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50" grpId="0" animBg="1"/>
      <p:bldP spid="50" grpId="1" animBg="1"/>
      <p:bldP spid="53" grpId="1" animBg="1"/>
      <p:bldP spid="53" grpId="2" animBg="1"/>
      <p:bldP spid="55" grpId="0" animBg="1"/>
      <p:bldP spid="55" grpId="1" animBg="1"/>
      <p:bldP spid="61" grpId="0" animBg="1"/>
      <p:bldP spid="61" grpId="1" animBg="1"/>
      <p:bldP spid="62" grpId="0" animBg="1"/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89A24-50E0-5B4A-A100-68D4D69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1" y="1427041"/>
            <a:ext cx="4045654" cy="2723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- concurrency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4808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897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D37ADA-6D68-9D46-B3F7-9E9313132812}"/>
              </a:ext>
            </a:extLst>
          </p:cNvPr>
          <p:cNvSpPr/>
          <p:nvPr/>
        </p:nvSpPr>
        <p:spPr>
          <a:xfrm>
            <a:off x="4607888" y="5703869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main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A9E0275-7F3B-F245-AFF7-97FB76A3FB8A}"/>
              </a:ext>
            </a:extLst>
          </p:cNvPr>
          <p:cNvSpPr/>
          <p:nvPr/>
        </p:nvSpPr>
        <p:spPr>
          <a:xfrm>
            <a:off x="34169" y="139852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68B7BB2-9FBC-5746-A773-15677E1ACA9D}"/>
              </a:ext>
            </a:extLst>
          </p:cNvPr>
          <p:cNvSpPr/>
          <p:nvPr/>
        </p:nvSpPr>
        <p:spPr>
          <a:xfrm>
            <a:off x="45719" y="164168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BD621-1F63-534E-9837-0EB4F22BA081}"/>
              </a:ext>
            </a:extLst>
          </p:cNvPr>
          <p:cNvSpPr/>
          <p:nvPr/>
        </p:nvSpPr>
        <p:spPr>
          <a:xfrm>
            <a:off x="4607888" y="5185413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r>
              <a:rPr lang="sk-SK" dirty="0">
                <a:solidFill>
                  <a:schemeClr val="tx1"/>
                </a:solidFill>
              </a:rPr>
              <a:t>(cb1)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45719" y="310019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14" y="3406014"/>
            <a:ext cx="1407651" cy="10526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1763DDA-8C43-1044-810C-EB6ED3C411AB}"/>
              </a:ext>
            </a:extLst>
          </p:cNvPr>
          <p:cNvSpPr/>
          <p:nvPr/>
        </p:nvSpPr>
        <p:spPr>
          <a:xfrm>
            <a:off x="45719" y="2351026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A3B2-571B-8A47-8F8A-FAA6B7935E43}"/>
              </a:ext>
            </a:extLst>
          </p:cNvPr>
          <p:cNvSpPr txBox="1"/>
          <p:nvPr/>
        </p:nvSpPr>
        <p:spPr>
          <a:xfrm>
            <a:off x="457199" y="4905947"/>
            <a:ext cx="309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Many</a:t>
            </a:r>
            <a:r>
              <a:rPr lang="sk-SK" dirty="0"/>
              <a:t> </a:t>
            </a:r>
            <a:r>
              <a:rPr lang="sk-SK" dirty="0" err="1"/>
              <a:t>tasks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launched</a:t>
            </a:r>
            <a:r>
              <a:rPr lang="sk-SK" dirty="0"/>
              <a:t> in </a:t>
            </a:r>
            <a:r>
              <a:rPr lang="sk-SK" dirty="0" err="1"/>
              <a:t>pararlell</a:t>
            </a:r>
            <a:r>
              <a:rPr lang="sk-SK" dirty="0"/>
              <a:t>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stack</a:t>
            </a:r>
            <a:r>
              <a:rPr lang="sk-SK" dirty="0"/>
              <a:t> at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time</a:t>
            </a:r>
            <a:endParaRPr lang="sk-SK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CB10EB-2F5F-C549-849E-213FD930EB67}"/>
              </a:ext>
            </a:extLst>
          </p:cNvPr>
          <p:cNvGrpSpPr/>
          <p:nvPr/>
        </p:nvGrpSpPr>
        <p:grpSpPr>
          <a:xfrm>
            <a:off x="6637020" y="1503956"/>
            <a:ext cx="1801101" cy="411174"/>
            <a:chOff x="6637020" y="1503956"/>
            <a:chExt cx="1801101" cy="4111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5FA32-190E-6D46-821F-E0CD4A67BE5F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0F4E41-EABC-9C4A-BC6B-D67924D47C05}"/>
                </a:ext>
              </a:extLst>
            </p:cNvPr>
            <p:cNvSpPr/>
            <p:nvPr/>
          </p:nvSpPr>
          <p:spPr>
            <a:xfrm>
              <a:off x="7483148" y="15541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cb1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29BE15-735A-5248-8D5F-E6069EBDE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1501213"/>
            <a:ext cx="405850" cy="4058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F6E3A3B-AFCC-0241-B2A1-AD12FC531432}"/>
              </a:ext>
            </a:extLst>
          </p:cNvPr>
          <p:cNvGrpSpPr/>
          <p:nvPr/>
        </p:nvGrpSpPr>
        <p:grpSpPr>
          <a:xfrm>
            <a:off x="6637020" y="1996121"/>
            <a:ext cx="1801101" cy="411174"/>
            <a:chOff x="6637020" y="1503956"/>
            <a:chExt cx="1801101" cy="411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664D20D-BBB8-804A-833D-406CB19FC5F3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E31DEA-6EA1-7840-A5AC-67D72912FD6E}"/>
                </a:ext>
              </a:extLst>
            </p:cNvPr>
            <p:cNvSpPr/>
            <p:nvPr/>
          </p:nvSpPr>
          <p:spPr>
            <a:xfrm>
              <a:off x="7483148" y="15541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cb2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7A6CA241-C923-9D47-B502-3B3360EC5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1993378"/>
            <a:ext cx="405850" cy="40585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0F03514-0E5A-0948-AA34-76BC9746C540}"/>
              </a:ext>
            </a:extLst>
          </p:cNvPr>
          <p:cNvGrpSpPr/>
          <p:nvPr/>
        </p:nvGrpSpPr>
        <p:grpSpPr>
          <a:xfrm>
            <a:off x="6637020" y="2502541"/>
            <a:ext cx="1801101" cy="411174"/>
            <a:chOff x="6637020" y="1503956"/>
            <a:chExt cx="1801101" cy="41117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CAEA823-E835-0940-80DC-8A04CCF47DAA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2086E2-95DF-F349-BA3F-23CB0553C1DE}"/>
                </a:ext>
              </a:extLst>
            </p:cNvPr>
            <p:cNvSpPr/>
            <p:nvPr/>
          </p:nvSpPr>
          <p:spPr>
            <a:xfrm>
              <a:off x="7483148" y="1554183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cb3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2AF4414B-C927-2547-A265-CE9795034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2499798"/>
            <a:ext cx="405850" cy="405850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F608A36B-D167-9943-8B35-737D9BEDEAFA}"/>
              </a:ext>
            </a:extLst>
          </p:cNvPr>
          <p:cNvSpPr/>
          <p:nvPr/>
        </p:nvSpPr>
        <p:spPr>
          <a:xfrm>
            <a:off x="48465" y="3858994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ECE7B0-C0FF-0242-B93F-FE3B30B0178C}"/>
              </a:ext>
            </a:extLst>
          </p:cNvPr>
          <p:cNvSpPr/>
          <p:nvPr/>
        </p:nvSpPr>
        <p:spPr>
          <a:xfrm>
            <a:off x="4602958" y="5185412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r>
              <a:rPr lang="sk-SK" dirty="0">
                <a:solidFill>
                  <a:schemeClr val="tx1"/>
                </a:solidFill>
              </a:rPr>
              <a:t>(cb2)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D1DEC9-AD9C-3843-A591-DDD7737CB859}"/>
              </a:ext>
            </a:extLst>
          </p:cNvPr>
          <p:cNvSpPr/>
          <p:nvPr/>
        </p:nvSpPr>
        <p:spPr>
          <a:xfrm>
            <a:off x="4602958" y="5192555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http.get</a:t>
            </a:r>
            <a:r>
              <a:rPr lang="sk-SK" dirty="0">
                <a:solidFill>
                  <a:schemeClr val="tx1"/>
                </a:solidFill>
              </a:rPr>
              <a:t>(cb3)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9A6795-23F3-FB47-850B-8CA0A722E7F1}"/>
              </a:ext>
            </a:extLst>
          </p:cNvPr>
          <p:cNvSpPr/>
          <p:nvPr/>
        </p:nvSpPr>
        <p:spPr>
          <a:xfrm>
            <a:off x="6637020" y="5780889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cb2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F17151-9020-B448-B2BE-906CEC79656D}"/>
              </a:ext>
            </a:extLst>
          </p:cNvPr>
          <p:cNvSpPr/>
          <p:nvPr/>
        </p:nvSpPr>
        <p:spPr>
          <a:xfrm>
            <a:off x="6637020" y="5780889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cb1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7044E-57EA-874B-BD97-A68FA4BCAC13}"/>
              </a:ext>
            </a:extLst>
          </p:cNvPr>
          <p:cNvSpPr/>
          <p:nvPr/>
        </p:nvSpPr>
        <p:spPr>
          <a:xfrm>
            <a:off x="6637020" y="5411561"/>
            <a:ext cx="79248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cb3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385DE5-CB31-CF46-8AFC-91A8184D5E0C}"/>
              </a:ext>
            </a:extLst>
          </p:cNvPr>
          <p:cNvSpPr/>
          <p:nvPr/>
        </p:nvSpPr>
        <p:spPr>
          <a:xfrm>
            <a:off x="4602958" y="5696726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cb2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08FBF1-08DE-8A49-A939-3082FF71F5D5}"/>
              </a:ext>
            </a:extLst>
          </p:cNvPr>
          <p:cNvSpPr/>
          <p:nvPr/>
        </p:nvSpPr>
        <p:spPr>
          <a:xfrm>
            <a:off x="4602958" y="567560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cb1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4C05FA-E7C0-2848-823B-FF21EEE0A8F5}"/>
              </a:ext>
            </a:extLst>
          </p:cNvPr>
          <p:cNvSpPr/>
          <p:nvPr/>
        </p:nvSpPr>
        <p:spPr>
          <a:xfrm>
            <a:off x="4602851" y="570386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cb3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0307AB6-2EB4-694D-94BB-8FA9BCC6A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59132" y="5710131"/>
            <a:ext cx="405850" cy="4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50" grpId="0" animBg="1"/>
      <p:bldP spid="53" grpId="0" animBg="1"/>
      <p:bldP spid="53" grpId="1" animBg="1"/>
      <p:bldP spid="55" grpId="0" animBg="1"/>
      <p:bldP spid="63" grpId="0" animBg="1"/>
      <p:bldP spid="66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04A03-135C-D641-B680-788FA721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6" y="1435015"/>
            <a:ext cx="4042841" cy="1770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– http 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1988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897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48464" y="2766563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14" y="3406014"/>
            <a:ext cx="1407651" cy="10526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DCB10EB-2F5F-C549-849E-213FD930EB67}"/>
              </a:ext>
            </a:extLst>
          </p:cNvPr>
          <p:cNvGrpSpPr/>
          <p:nvPr/>
        </p:nvGrpSpPr>
        <p:grpSpPr>
          <a:xfrm>
            <a:off x="6637020" y="1503956"/>
            <a:ext cx="1801101" cy="411174"/>
            <a:chOff x="6637020" y="1503956"/>
            <a:chExt cx="1801101" cy="4111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5FA32-190E-6D46-821F-E0CD4A67BE5F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listen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  )    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0F4E41-EABC-9C4A-BC6B-D67924D47C05}"/>
                </a:ext>
              </a:extLst>
            </p:cNvPr>
            <p:cNvSpPr/>
            <p:nvPr/>
          </p:nvSpPr>
          <p:spPr>
            <a:xfrm>
              <a:off x="7241447" y="1553821"/>
              <a:ext cx="909083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req,res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29BE15-735A-5248-8D5F-E6069EBDE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8121" y="1501213"/>
            <a:ext cx="405850" cy="40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FB164-BFC8-EA42-AA7A-6E0F338C4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96" y="3478784"/>
            <a:ext cx="2557696" cy="826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C187B-3094-3540-B638-D7D1FF924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49" y="4416148"/>
            <a:ext cx="2587743" cy="838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5C587-3B66-CC4A-880A-F689BB7BB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96" y="5344752"/>
            <a:ext cx="2574104" cy="80946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F39006-3245-2144-B0B0-6E74D176B678}"/>
              </a:ext>
            </a:extLst>
          </p:cNvPr>
          <p:cNvSpPr/>
          <p:nvPr/>
        </p:nvSpPr>
        <p:spPr>
          <a:xfrm>
            <a:off x="6628487" y="5825446"/>
            <a:ext cx="1210695" cy="3193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(req1,res1)=&gt;{}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F9711E7-DAEE-0D43-8AC5-AE0C1DEA71B1}"/>
              </a:ext>
            </a:extLst>
          </p:cNvPr>
          <p:cNvSpPr/>
          <p:nvPr/>
        </p:nvSpPr>
        <p:spPr>
          <a:xfrm>
            <a:off x="4602851" y="5703868"/>
            <a:ext cx="1682625" cy="4503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listen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639839-EC10-C74C-AEF1-AC39C7795D01}"/>
              </a:ext>
            </a:extLst>
          </p:cNvPr>
          <p:cNvSpPr/>
          <p:nvPr/>
        </p:nvSpPr>
        <p:spPr>
          <a:xfrm>
            <a:off x="6637020" y="5826168"/>
            <a:ext cx="1210695" cy="31056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(req2,res2)=&gt;{}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B1FBA9-3569-5D49-B062-8A50F6E4320D}"/>
              </a:ext>
            </a:extLst>
          </p:cNvPr>
          <p:cNvSpPr/>
          <p:nvPr/>
        </p:nvSpPr>
        <p:spPr>
          <a:xfrm>
            <a:off x="6628486" y="5838296"/>
            <a:ext cx="1210695" cy="31056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(req3,res3)=&gt;{}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84E0D9-58A7-E148-AA7F-435812A594F3}"/>
              </a:ext>
            </a:extLst>
          </p:cNvPr>
          <p:cNvSpPr/>
          <p:nvPr/>
        </p:nvSpPr>
        <p:spPr>
          <a:xfrm>
            <a:off x="4589919" y="5650241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(req1,res1)=&gt;{}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926F42-6F1C-EC41-BFDA-93351C3C6DE0}"/>
              </a:ext>
            </a:extLst>
          </p:cNvPr>
          <p:cNvSpPr/>
          <p:nvPr/>
        </p:nvSpPr>
        <p:spPr>
          <a:xfrm>
            <a:off x="4602850" y="5650241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(req2,res2)=&gt;{}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12BA92-AFA0-4B4C-A024-0F0453565432}"/>
              </a:ext>
            </a:extLst>
          </p:cNvPr>
          <p:cNvSpPr/>
          <p:nvPr/>
        </p:nvSpPr>
        <p:spPr>
          <a:xfrm>
            <a:off x="4580683" y="5659388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(req3,res3)=&gt;{}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69577E-D8CD-0944-9B18-6895AD8DF20E}"/>
              </a:ext>
            </a:extLst>
          </p:cNvPr>
          <p:cNvCxnSpPr/>
          <p:nvPr/>
        </p:nvCxnSpPr>
        <p:spPr>
          <a:xfrm>
            <a:off x="8641046" y="2013735"/>
            <a:ext cx="0" cy="287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7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4" grpId="1" animBg="1"/>
      <p:bldP spid="57" grpId="0" animBg="1"/>
      <p:bldP spid="57" grpId="1" animBg="1"/>
      <p:bldP spid="62" grpId="0" animBg="1"/>
      <p:bldP spid="62" grpId="1" animBg="1"/>
      <p:bldP spid="67" grpId="0" animBg="1"/>
      <p:bldP spid="67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F77F5D3-5EF0-D74A-A585-771DB285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2"/>
          <a:stretch/>
        </p:blipFill>
        <p:spPr>
          <a:xfrm>
            <a:off x="301845" y="4138882"/>
            <a:ext cx="1643986" cy="100771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1778F68-7357-9A4B-8F4B-11D269DEBA3F}"/>
              </a:ext>
            </a:extLst>
          </p:cNvPr>
          <p:cNvSpPr/>
          <p:nvPr/>
        </p:nvSpPr>
        <p:spPr>
          <a:xfrm>
            <a:off x="4612506" y="5644304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listen</a:t>
            </a:r>
            <a:r>
              <a:rPr lang="sk-SK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C6AE8-4AFA-EF4A-978E-9F9545D4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413529"/>
            <a:ext cx="4066933" cy="1463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– callback 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24062-1BA5-184A-90AB-EBFCB93869F9}"/>
              </a:ext>
            </a:extLst>
          </p:cNvPr>
          <p:cNvSpPr/>
          <p:nvPr/>
        </p:nvSpPr>
        <p:spPr>
          <a:xfrm>
            <a:off x="349321" y="1417639"/>
            <a:ext cx="4054156" cy="1988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80981-7C4F-B24E-B045-785BF4AC8882}"/>
              </a:ext>
            </a:extLst>
          </p:cNvPr>
          <p:cNvSpPr txBox="1"/>
          <p:nvPr/>
        </p:nvSpPr>
        <p:spPr>
          <a:xfrm>
            <a:off x="457199" y="1067729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D71ED-4906-F94C-8D41-BD04C8753C33}"/>
              </a:ext>
            </a:extLst>
          </p:cNvPr>
          <p:cNvSpPr/>
          <p:nvPr/>
        </p:nvSpPr>
        <p:spPr>
          <a:xfrm>
            <a:off x="4548974" y="1415851"/>
            <a:ext cx="1800455" cy="48102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23019-DCBB-374F-8368-24A32FE37DDC}"/>
              </a:ext>
            </a:extLst>
          </p:cNvPr>
          <p:cNvSpPr txBox="1"/>
          <p:nvPr/>
        </p:nvSpPr>
        <p:spPr>
          <a:xfrm>
            <a:off x="4755770" y="109889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V8 – </a:t>
            </a:r>
            <a:r>
              <a:rPr lang="sk-SK" dirty="0" err="1"/>
              <a:t>stack</a:t>
            </a:r>
            <a:r>
              <a:rPr lang="sk-SK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1B99-3D22-8746-939E-B432B2D0A06A}"/>
              </a:ext>
            </a:extLst>
          </p:cNvPr>
          <p:cNvSpPr/>
          <p:nvPr/>
        </p:nvSpPr>
        <p:spPr>
          <a:xfrm>
            <a:off x="6558038" y="1415851"/>
            <a:ext cx="2362590" cy="1897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F227BD4-6412-7A4A-961A-F08E48634816}"/>
              </a:ext>
            </a:extLst>
          </p:cNvPr>
          <p:cNvSpPr/>
          <p:nvPr/>
        </p:nvSpPr>
        <p:spPr>
          <a:xfrm>
            <a:off x="69740" y="257148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32463-D631-CA49-A517-FED000BF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114" y="3406014"/>
            <a:ext cx="1407651" cy="10526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FBF7F0-446A-E345-8A76-D152CB4ED4B5}"/>
              </a:ext>
            </a:extLst>
          </p:cNvPr>
          <p:cNvSpPr txBox="1"/>
          <p:nvPr/>
        </p:nvSpPr>
        <p:spPr>
          <a:xfrm>
            <a:off x="6475703" y="10794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E14ADA-6B7E-4848-AB45-579EA181FBF9}"/>
              </a:ext>
            </a:extLst>
          </p:cNvPr>
          <p:cNvSpPr/>
          <p:nvPr/>
        </p:nvSpPr>
        <p:spPr>
          <a:xfrm>
            <a:off x="6558038" y="4884420"/>
            <a:ext cx="2362590" cy="1341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5C670-A07F-7E4F-9A41-F68AA17DA16C}"/>
              </a:ext>
            </a:extLst>
          </p:cNvPr>
          <p:cNvSpPr/>
          <p:nvPr/>
        </p:nvSpPr>
        <p:spPr>
          <a:xfrm>
            <a:off x="6475703" y="451508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1" dirty="0">
                <a:solidFill>
                  <a:srgbClr val="333333"/>
                </a:solidFill>
                <a:latin typeface="Source Sans Pr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Source Sans Pro"/>
              </a:rPr>
              <a:t>queue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5452-E04C-F845-BB19-58D29634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356" y="1140123"/>
            <a:ext cx="254361" cy="24800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DCB10EB-2F5F-C549-849E-213FD930EB67}"/>
              </a:ext>
            </a:extLst>
          </p:cNvPr>
          <p:cNvGrpSpPr/>
          <p:nvPr/>
        </p:nvGrpSpPr>
        <p:grpSpPr>
          <a:xfrm>
            <a:off x="6637020" y="1503956"/>
            <a:ext cx="1801101" cy="411174"/>
            <a:chOff x="6637020" y="1503956"/>
            <a:chExt cx="1801101" cy="4111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5FA32-190E-6D46-821F-E0CD4A67BE5F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listen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  )    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0F4E41-EABC-9C4A-BC6B-D67924D47C05}"/>
                </a:ext>
              </a:extLst>
            </p:cNvPr>
            <p:cNvSpPr/>
            <p:nvPr/>
          </p:nvSpPr>
          <p:spPr>
            <a:xfrm>
              <a:off x="7241447" y="1553821"/>
              <a:ext cx="909083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req,res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29BE15-735A-5248-8D5F-E6069EBDE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438121" y="1501213"/>
            <a:ext cx="405850" cy="40585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F39006-3245-2144-B0B0-6E74D176B678}"/>
              </a:ext>
            </a:extLst>
          </p:cNvPr>
          <p:cNvSpPr/>
          <p:nvPr/>
        </p:nvSpPr>
        <p:spPr>
          <a:xfrm>
            <a:off x="6628487" y="5825446"/>
            <a:ext cx="1210695" cy="3193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(req1,res1)=&gt;{}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84E0D9-58A7-E148-AA7F-435812A594F3}"/>
              </a:ext>
            </a:extLst>
          </p:cNvPr>
          <p:cNvSpPr/>
          <p:nvPr/>
        </p:nvSpPr>
        <p:spPr>
          <a:xfrm>
            <a:off x="4602851" y="5641271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(req1,res1)=&gt;{}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69577E-D8CD-0944-9B18-6895AD8DF20E}"/>
              </a:ext>
            </a:extLst>
          </p:cNvPr>
          <p:cNvCxnSpPr/>
          <p:nvPr/>
        </p:nvCxnSpPr>
        <p:spPr>
          <a:xfrm>
            <a:off x="8641046" y="2013735"/>
            <a:ext cx="0" cy="2870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D5754E-C53F-DF4B-9102-15EE38F06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47"/>
          <a:stretch/>
        </p:blipFill>
        <p:spPr>
          <a:xfrm>
            <a:off x="348246" y="3658451"/>
            <a:ext cx="3616927" cy="399161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94AD6C2-F4BF-6F4E-9CDD-3B1AA2F63183}"/>
              </a:ext>
            </a:extLst>
          </p:cNvPr>
          <p:cNvSpPr/>
          <p:nvPr/>
        </p:nvSpPr>
        <p:spPr>
          <a:xfrm>
            <a:off x="38216" y="1778953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21B644-589D-C747-A47B-754A3D3B7859}"/>
              </a:ext>
            </a:extLst>
          </p:cNvPr>
          <p:cNvSpPr/>
          <p:nvPr/>
        </p:nvSpPr>
        <p:spPr>
          <a:xfrm>
            <a:off x="4607468" y="5056403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https.get</a:t>
            </a:r>
            <a:r>
              <a:rPr lang="sk-SK" dirty="0">
                <a:solidFill>
                  <a:schemeClr val="tx1"/>
                </a:solidFill>
              </a:rPr>
              <a:t>()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F630FC-ED66-1B42-BAED-111BFD5C17D6}"/>
              </a:ext>
            </a:extLst>
          </p:cNvPr>
          <p:cNvGrpSpPr/>
          <p:nvPr/>
        </p:nvGrpSpPr>
        <p:grpSpPr>
          <a:xfrm>
            <a:off x="6628487" y="1971562"/>
            <a:ext cx="1801101" cy="411174"/>
            <a:chOff x="6637020" y="1503956"/>
            <a:chExt cx="1801101" cy="41117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8C3852-2AD4-5A4C-BE88-D0B72C202148}"/>
                </a:ext>
              </a:extLst>
            </p:cNvPr>
            <p:cNvSpPr/>
            <p:nvPr/>
          </p:nvSpPr>
          <p:spPr>
            <a:xfrm>
              <a:off x="6637020" y="1503956"/>
              <a:ext cx="1801101" cy="411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0" rtlCol="0" anchor="ctr"/>
            <a:lstStyle/>
            <a:p>
              <a:r>
                <a:rPr lang="sk-SK" sz="1600" dirty="0" err="1">
                  <a:solidFill>
                    <a:schemeClr val="tx1"/>
                  </a:solidFill>
                </a:rPr>
                <a:t>https.get</a:t>
              </a:r>
              <a:r>
                <a:rPr lang="sk-SK" sz="1600" dirty="0">
                  <a:solidFill>
                    <a:schemeClr val="tx1"/>
                  </a:solidFill>
                </a:rPr>
                <a:t>(                  )    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095DC78-BE1C-1140-8D8E-0E54AB270C82}"/>
                </a:ext>
              </a:extLst>
            </p:cNvPr>
            <p:cNvSpPr/>
            <p:nvPr/>
          </p:nvSpPr>
          <p:spPr>
            <a:xfrm>
              <a:off x="7502845" y="1559327"/>
              <a:ext cx="792480" cy="3253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200" dirty="0">
                  <a:solidFill>
                    <a:schemeClr val="tx1"/>
                  </a:solidFill>
                </a:rPr>
                <a:t>(</a:t>
              </a:r>
              <a:r>
                <a:rPr lang="sk-SK" sz="1200" dirty="0" err="1">
                  <a:solidFill>
                    <a:schemeClr val="tx1"/>
                  </a:solidFill>
                </a:rPr>
                <a:t>resp</a:t>
              </a:r>
              <a:r>
                <a:rPr lang="sk-SK" sz="1200" dirty="0">
                  <a:solidFill>
                    <a:schemeClr val="tx1"/>
                  </a:solidFill>
                </a:rPr>
                <a:t>)=&gt;{}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A224CC3-C74A-E049-B637-53E1CCA3E47F}"/>
              </a:ext>
            </a:extLst>
          </p:cNvPr>
          <p:cNvSpPr/>
          <p:nvPr/>
        </p:nvSpPr>
        <p:spPr>
          <a:xfrm>
            <a:off x="6639474" y="5825446"/>
            <a:ext cx="1188720" cy="325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>
                <a:solidFill>
                  <a:schemeClr val="tx1"/>
                </a:solidFill>
              </a:rPr>
              <a:t>(</a:t>
            </a:r>
            <a:r>
              <a:rPr lang="sk-SK" sz="1200" dirty="0" err="1">
                <a:solidFill>
                  <a:schemeClr val="tx1"/>
                </a:solidFill>
              </a:rPr>
              <a:t>resp</a:t>
            </a:r>
            <a:r>
              <a:rPr lang="sk-SK" sz="1200" dirty="0">
                <a:solidFill>
                  <a:schemeClr val="tx1"/>
                </a:solidFill>
              </a:rPr>
              <a:t>)=&gt;{}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BE4054-6BBB-6145-A7E0-E3E407D37FA1}"/>
              </a:ext>
            </a:extLst>
          </p:cNvPr>
          <p:cNvSpPr/>
          <p:nvPr/>
        </p:nvSpPr>
        <p:spPr>
          <a:xfrm>
            <a:off x="4602851" y="5666168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(</a:t>
            </a:r>
            <a:r>
              <a:rPr lang="sk-SK" dirty="0" err="1">
                <a:solidFill>
                  <a:schemeClr val="tx1"/>
                </a:solidFill>
              </a:rPr>
              <a:t>resp</a:t>
            </a:r>
            <a:r>
              <a:rPr lang="sk-SK" dirty="0">
                <a:solidFill>
                  <a:schemeClr val="tx1"/>
                </a:solidFill>
              </a:rPr>
              <a:t>)=&gt;{}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CC904-9756-EE4F-BFBC-76AF6BE3FEAC}"/>
              </a:ext>
            </a:extLst>
          </p:cNvPr>
          <p:cNvSpPr txBox="1"/>
          <p:nvPr/>
        </p:nvSpPr>
        <p:spPr>
          <a:xfrm>
            <a:off x="4535356" y="6342147"/>
            <a:ext cx="4385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00" dirty="0"/>
              <a:t>* - just to </a:t>
            </a:r>
            <a:r>
              <a:rPr lang="sk-SK" sz="800" dirty="0" err="1"/>
              <a:t>simplify</a:t>
            </a:r>
            <a:r>
              <a:rPr lang="sk-SK" sz="800" dirty="0"/>
              <a:t>, </a:t>
            </a:r>
            <a:r>
              <a:rPr lang="sk-SK" sz="800" dirty="0" err="1"/>
              <a:t>resp.pipe</a:t>
            </a:r>
            <a:r>
              <a:rPr lang="sk-SK" sz="800" dirty="0"/>
              <a:t> </a:t>
            </a:r>
            <a:r>
              <a:rPr lang="sk-SK" sz="800" dirty="0" err="1"/>
              <a:t>is</a:t>
            </a:r>
            <a:r>
              <a:rPr lang="sk-SK" sz="800" dirty="0"/>
              <a:t> </a:t>
            </a:r>
            <a:r>
              <a:rPr lang="sk-SK" sz="800" dirty="0" err="1"/>
              <a:t>actually</a:t>
            </a:r>
            <a:r>
              <a:rPr lang="sk-SK" sz="800" dirty="0"/>
              <a:t> </a:t>
            </a:r>
            <a:r>
              <a:rPr lang="sk-SK" sz="800" dirty="0" err="1"/>
              <a:t>deeply</a:t>
            </a:r>
            <a:r>
              <a:rPr lang="sk-SK" sz="800" dirty="0"/>
              <a:t> </a:t>
            </a:r>
            <a:r>
              <a:rPr lang="sk-SK" sz="800" dirty="0" err="1"/>
              <a:t>async</a:t>
            </a:r>
            <a:r>
              <a:rPr lang="sk-SK" sz="800" dirty="0"/>
              <a:t> as </a:t>
            </a:r>
            <a:r>
              <a:rPr lang="sk-SK" sz="800" dirty="0" err="1"/>
              <a:t>well</a:t>
            </a:r>
            <a:endParaRPr lang="sk-SK" sz="800" dirty="0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8553A27D-F725-3741-850A-39BA914312B5}"/>
              </a:ext>
            </a:extLst>
          </p:cNvPr>
          <p:cNvSpPr/>
          <p:nvPr/>
        </p:nvSpPr>
        <p:spPr>
          <a:xfrm>
            <a:off x="822978" y="1971352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F1593C-6536-4947-A262-6846432EE6CD}"/>
              </a:ext>
            </a:extLst>
          </p:cNvPr>
          <p:cNvSpPr/>
          <p:nvPr/>
        </p:nvSpPr>
        <p:spPr>
          <a:xfrm>
            <a:off x="4602851" y="5046119"/>
            <a:ext cx="1673390" cy="5576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resp.pipe</a:t>
            </a:r>
            <a:r>
              <a:rPr lang="sk-SK" dirty="0">
                <a:solidFill>
                  <a:schemeClr val="tx1"/>
                </a:solidFill>
              </a:rPr>
              <a:t>()*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049BA0B-8241-874C-9018-3D497AC26FE5}"/>
              </a:ext>
            </a:extLst>
          </p:cNvPr>
          <p:cNvSpPr/>
          <p:nvPr/>
        </p:nvSpPr>
        <p:spPr>
          <a:xfrm>
            <a:off x="89586" y="3767328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08D458-A541-EF4C-BD33-2C55AC75E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488079" y="1971945"/>
            <a:ext cx="405850" cy="405850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A2626F58-25F9-DF46-856D-18AD0EB33E97}"/>
              </a:ext>
            </a:extLst>
          </p:cNvPr>
          <p:cNvSpPr/>
          <p:nvPr/>
        </p:nvSpPr>
        <p:spPr>
          <a:xfrm rot="10800000">
            <a:off x="2070023" y="4466890"/>
            <a:ext cx="2191084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A6B9BE21-2620-7E4B-B0C3-6F169AEB7129}"/>
              </a:ext>
            </a:extLst>
          </p:cNvPr>
          <p:cNvSpPr/>
          <p:nvPr/>
        </p:nvSpPr>
        <p:spPr>
          <a:xfrm>
            <a:off x="57439" y="2176471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6DC61EC-98C2-4E41-A227-0124494A3559}"/>
              </a:ext>
            </a:extLst>
          </p:cNvPr>
          <p:cNvSpPr/>
          <p:nvPr/>
        </p:nvSpPr>
        <p:spPr>
          <a:xfrm>
            <a:off x="78268" y="2382736"/>
            <a:ext cx="639265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A2AF0-869B-CA44-B478-E7DB204BD420}"/>
              </a:ext>
            </a:extLst>
          </p:cNvPr>
          <p:cNvSpPr txBox="1"/>
          <p:nvPr/>
        </p:nvSpPr>
        <p:spPr>
          <a:xfrm>
            <a:off x="301845" y="5279299"/>
            <a:ext cx="309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codes</a:t>
            </a:r>
            <a:r>
              <a:rPr lang="sk-SK" dirty="0"/>
              <a:t> are </a:t>
            </a:r>
            <a:r>
              <a:rPr lang="sk-SK" dirty="0" err="1"/>
              <a:t>usually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as </a:t>
            </a:r>
            <a:r>
              <a:rPr lang="sk-SK" dirty="0" err="1"/>
              <a:t>well</a:t>
            </a:r>
            <a:r>
              <a:rPr lang="sk-SK" dirty="0"/>
              <a:t> and </a:t>
            </a:r>
            <a:r>
              <a:rPr lang="sk-SK" dirty="0" err="1"/>
              <a:t>create</a:t>
            </a:r>
            <a:r>
              <a:rPr lang="sk-SK" dirty="0"/>
              <a:t> more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jobs</a:t>
            </a:r>
            <a:r>
              <a:rPr lang="sk-SK" dirty="0"/>
              <a:t> </a:t>
            </a:r>
            <a:r>
              <a:rPr lang="sk-SK" dirty="0" err="1"/>
              <a:t>resulting</a:t>
            </a:r>
            <a:r>
              <a:rPr lang="sk-SK" dirty="0"/>
              <a:t> as </a:t>
            </a:r>
            <a:r>
              <a:rPr lang="sk-SK" dirty="0" err="1"/>
              <a:t>queued</a:t>
            </a:r>
            <a:r>
              <a:rPr lang="sk-SK" dirty="0"/>
              <a:t> </a:t>
            </a:r>
            <a:r>
              <a:rPr lang="sk-SK" dirty="0" err="1"/>
              <a:t>items</a:t>
            </a:r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1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5" grpId="0" animBg="1"/>
      <p:bldP spid="55" grpId="1" animBg="1"/>
      <p:bldP spid="54" grpId="0" animBg="1"/>
      <p:bldP spid="54" grpId="1" animBg="1"/>
      <p:bldP spid="79" grpId="0" animBg="1"/>
      <p:bldP spid="79" grpId="1" animBg="1"/>
      <p:bldP spid="33" grpId="0" animBg="1"/>
      <p:bldP spid="33" grpId="2" animBg="1"/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56" grpId="0" animBg="1"/>
      <p:bldP spid="56" grpId="1" animBg="1"/>
      <p:bldP spid="56" grpId="2" animBg="1"/>
      <p:bldP spid="56" grpId="3" animBg="1"/>
      <p:bldP spid="59" grpId="0" animBg="1"/>
      <p:bldP spid="5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4F2-3D3B-8640-8F05-70D2558A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Event Loop and async forEach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793D6A-839F-074F-A6E0-08AA9F79B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4254"/>
            <a:ext cx="6889008" cy="4525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349E6F-32A3-674E-B558-3B60256A2C21}"/>
              </a:ext>
            </a:extLst>
          </p:cNvPr>
          <p:cNvSpPr/>
          <p:nvPr/>
        </p:nvSpPr>
        <p:spPr>
          <a:xfrm>
            <a:off x="457200" y="6301216"/>
            <a:ext cx="578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https://www.youtube.com/watch?v=8aGhZQkoFbQ</a:t>
            </a:r>
          </a:p>
        </p:txBody>
      </p:sp>
    </p:spTree>
    <p:extLst>
      <p:ext uri="{BB962C8B-B14F-4D97-AF65-F5344CB8AC3E}">
        <p14:creationId xmlns:p14="http://schemas.microsoft.com/office/powerpoint/2010/main" val="151381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4F2-3D3B-8640-8F05-70D2558A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Event Loop and async forEach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49E6F-32A3-674E-B558-3B60256A2C21}"/>
              </a:ext>
            </a:extLst>
          </p:cNvPr>
          <p:cNvSpPr/>
          <p:nvPr/>
        </p:nvSpPr>
        <p:spPr>
          <a:xfrm>
            <a:off x="457200" y="6301216"/>
            <a:ext cx="578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https://www.youtube.com/watch?v=8aGhZQkoFbQ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17BBF-6A44-8242-B35A-E94FE5C8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6" y="2232446"/>
            <a:ext cx="6851263" cy="377269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CE15AED-1ADD-304C-817F-227704AF7179}"/>
              </a:ext>
            </a:extLst>
          </p:cNvPr>
          <p:cNvSpPr/>
          <p:nvPr/>
        </p:nvSpPr>
        <p:spPr>
          <a:xfrm>
            <a:off x="323636" y="2557121"/>
            <a:ext cx="1587357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F406BF-9412-FA44-ABBC-7443823B21FA}"/>
              </a:ext>
            </a:extLst>
          </p:cNvPr>
          <p:cNvSpPr/>
          <p:nvPr/>
        </p:nvSpPr>
        <p:spPr>
          <a:xfrm>
            <a:off x="1273995" y="5206141"/>
            <a:ext cx="2967519" cy="351697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09921-ED3F-4F48-B0DF-10071D9EC77C}"/>
              </a:ext>
            </a:extLst>
          </p:cNvPr>
          <p:cNvSpPr txBox="1"/>
          <p:nvPr/>
        </p:nvSpPr>
        <p:spPr>
          <a:xfrm>
            <a:off x="457200" y="2157573"/>
            <a:ext cx="13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sync</a:t>
            </a:r>
            <a:r>
              <a:rPr lang="sk-SK"/>
              <a:t>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3687-5272-F54E-AA7C-C4D48D83A686}"/>
              </a:ext>
            </a:extLst>
          </p:cNvPr>
          <p:cNvSpPr txBox="1"/>
          <p:nvPr/>
        </p:nvSpPr>
        <p:spPr>
          <a:xfrm>
            <a:off x="357784" y="4026643"/>
            <a:ext cx="1543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>
                <a:solidFill>
                  <a:srgbClr val="FF0000"/>
                </a:solidFill>
              </a:rPr>
              <a:t>Other tasks (render) </a:t>
            </a:r>
          </a:p>
          <a:p>
            <a:r>
              <a:rPr lang="sk-SK">
                <a:solidFill>
                  <a:srgbClr val="FF0000"/>
                </a:solidFill>
              </a:rPr>
              <a:t>Are blocked for N*delay()</a:t>
            </a:r>
          </a:p>
        </p:txBody>
      </p:sp>
    </p:spTree>
    <p:extLst>
      <p:ext uri="{BB962C8B-B14F-4D97-AF65-F5344CB8AC3E}">
        <p14:creationId xmlns:p14="http://schemas.microsoft.com/office/powerpoint/2010/main" val="11219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CCE67-84CF-8246-A58F-4D3A88EB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95"/>
          <a:stretch/>
        </p:blipFill>
        <p:spPr>
          <a:xfrm>
            <a:off x="2059381" y="2261600"/>
            <a:ext cx="6196687" cy="319565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324F2-3D3B-8640-8F05-70D2558A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Event Loop and async forEach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49E6F-32A3-674E-B558-3B60256A2C21}"/>
              </a:ext>
            </a:extLst>
          </p:cNvPr>
          <p:cNvSpPr/>
          <p:nvPr/>
        </p:nvSpPr>
        <p:spPr>
          <a:xfrm>
            <a:off x="457200" y="6301216"/>
            <a:ext cx="578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https://www.youtube.com/watch?v=8aGhZQkoFbQ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CE15AED-1ADD-304C-817F-227704AF7179}"/>
              </a:ext>
            </a:extLst>
          </p:cNvPr>
          <p:cNvSpPr/>
          <p:nvPr/>
        </p:nvSpPr>
        <p:spPr>
          <a:xfrm>
            <a:off x="229243" y="2901567"/>
            <a:ext cx="1587357" cy="3516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CF406BF-9412-FA44-ABBC-7443823B21FA}"/>
              </a:ext>
            </a:extLst>
          </p:cNvPr>
          <p:cNvSpPr/>
          <p:nvPr/>
        </p:nvSpPr>
        <p:spPr>
          <a:xfrm>
            <a:off x="229243" y="4596567"/>
            <a:ext cx="2967519" cy="35169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09921-ED3F-4F48-B0DF-10071D9EC77C}"/>
              </a:ext>
            </a:extLst>
          </p:cNvPr>
          <p:cNvSpPr txBox="1"/>
          <p:nvPr/>
        </p:nvSpPr>
        <p:spPr>
          <a:xfrm>
            <a:off x="229243" y="2574769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/>
              <a:t>async</a:t>
            </a:r>
            <a:r>
              <a:rPr lang="sk-SK"/>
              <a:t>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3687-5272-F54E-AA7C-C4D48D83A686}"/>
              </a:ext>
            </a:extLst>
          </p:cNvPr>
          <p:cNvSpPr txBox="1"/>
          <p:nvPr/>
        </p:nvSpPr>
        <p:spPr>
          <a:xfrm>
            <a:off x="229243" y="3300922"/>
            <a:ext cx="1875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Other tasks (render) blocked only for N*queue()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0EA5B-77B4-2744-923C-994976827750}"/>
              </a:ext>
            </a:extLst>
          </p:cNvPr>
          <p:cNvSpPr txBox="1"/>
          <p:nvPr/>
        </p:nvSpPr>
        <p:spPr>
          <a:xfrm>
            <a:off x="183679" y="4901061"/>
            <a:ext cx="1921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/>
              <a:t>Render has </a:t>
            </a:r>
            <a:r>
              <a:rPr lang="sk-SK" b="1">
                <a:solidFill>
                  <a:schemeClr val="accent3">
                    <a:lumMod val="75000"/>
                  </a:schemeClr>
                </a:solidFill>
              </a:rPr>
              <a:t>chance to execute between</a:t>
            </a:r>
            <a:r>
              <a:rPr lang="sk-SK"/>
              <a:t> queued callbacks </a:t>
            </a:r>
          </a:p>
        </p:txBody>
      </p:sp>
    </p:spTree>
    <p:extLst>
      <p:ext uri="{BB962C8B-B14F-4D97-AF65-F5344CB8AC3E}">
        <p14:creationId xmlns:p14="http://schemas.microsoft.com/office/powerpoint/2010/main" val="15762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6D5C-4AAA-B943-BB57-B660D9F1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2A15FF8-4E06-1A44-987C-67292180349A}"/>
              </a:ext>
            </a:extLst>
          </p:cNvPr>
          <p:cNvGrpSpPr/>
          <p:nvPr/>
        </p:nvGrpSpPr>
        <p:grpSpPr>
          <a:xfrm>
            <a:off x="1147151" y="1832299"/>
            <a:ext cx="1800455" cy="2927596"/>
            <a:chOff x="1147151" y="1832299"/>
            <a:chExt cx="1800455" cy="2927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5EA2C8-1700-B647-B794-8729C141654A}"/>
                </a:ext>
              </a:extLst>
            </p:cNvPr>
            <p:cNvSpPr txBox="1"/>
            <p:nvPr/>
          </p:nvSpPr>
          <p:spPr>
            <a:xfrm>
              <a:off x="1367565" y="1832299"/>
              <a:ext cx="1181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/>
                <a:t>V8 – </a:t>
              </a:r>
              <a:r>
                <a:rPr lang="sk-SK" dirty="0" err="1"/>
                <a:t>stack</a:t>
              </a:r>
              <a:r>
                <a:rPr lang="sk-SK" dirty="0"/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E9486-4D3D-7045-BDCD-AF2269D6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151" y="1873528"/>
              <a:ext cx="254361" cy="2480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6EEB13-641C-B849-BB7D-24BACD483E24}"/>
                </a:ext>
              </a:extLst>
            </p:cNvPr>
            <p:cNvSpPr/>
            <p:nvPr/>
          </p:nvSpPr>
          <p:spPr>
            <a:xfrm>
              <a:off x="1147151" y="2201631"/>
              <a:ext cx="1800455" cy="25582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E2B8FC-6786-394C-8B8F-40DD42331734}"/>
                </a:ext>
              </a:extLst>
            </p:cNvPr>
            <p:cNvSpPr/>
            <p:nvPr/>
          </p:nvSpPr>
          <p:spPr>
            <a:xfrm>
              <a:off x="1206065" y="4234026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3AD4AD-A921-F048-9273-249BD36B2109}"/>
                </a:ext>
              </a:extLst>
            </p:cNvPr>
            <p:cNvSpPr/>
            <p:nvPr/>
          </p:nvSpPr>
          <p:spPr>
            <a:xfrm>
              <a:off x="1206064" y="3708158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6E7FD0-A6AA-8343-B9F4-1157F8CFADF0}"/>
                </a:ext>
              </a:extLst>
            </p:cNvPr>
            <p:cNvSpPr/>
            <p:nvPr/>
          </p:nvSpPr>
          <p:spPr>
            <a:xfrm>
              <a:off x="1206064" y="3182289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B66683-C821-D242-960E-057CD165D7A1}"/>
                </a:ext>
              </a:extLst>
            </p:cNvPr>
            <p:cNvSpPr/>
            <p:nvPr/>
          </p:nvSpPr>
          <p:spPr>
            <a:xfrm>
              <a:off x="1206064" y="2656420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84677-C336-1547-A3C1-59C2153E27DC}"/>
              </a:ext>
            </a:extLst>
          </p:cNvPr>
          <p:cNvSpPr/>
          <p:nvPr/>
        </p:nvSpPr>
        <p:spPr>
          <a:xfrm>
            <a:off x="5567727" y="1736012"/>
            <a:ext cx="1961807" cy="29403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35A256-2517-774C-B8F0-E2EDE80C4356}"/>
              </a:ext>
            </a:extLst>
          </p:cNvPr>
          <p:cNvSpPr txBox="1"/>
          <p:nvPr/>
        </p:nvSpPr>
        <p:spPr>
          <a:xfrm>
            <a:off x="5438012" y="1399619"/>
            <a:ext cx="64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lib</a:t>
            </a:r>
            <a:endParaRPr lang="sk-SK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CDC7B-4961-D54C-8D7A-5DBB0215B76A}"/>
              </a:ext>
            </a:extLst>
          </p:cNvPr>
          <p:cNvSpPr/>
          <p:nvPr/>
        </p:nvSpPr>
        <p:spPr>
          <a:xfrm>
            <a:off x="5692160" y="3224827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A4935-A9F1-7D46-93A8-4BB76EC5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40" y="3072215"/>
            <a:ext cx="2162123" cy="16168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8E7E21D-3AD0-7448-BC79-961F0E55ADFE}"/>
              </a:ext>
            </a:extLst>
          </p:cNvPr>
          <p:cNvGrpSpPr/>
          <p:nvPr/>
        </p:nvGrpSpPr>
        <p:grpSpPr>
          <a:xfrm>
            <a:off x="3111560" y="4945322"/>
            <a:ext cx="2034044" cy="1711221"/>
            <a:chOff x="3111560" y="4945322"/>
            <a:chExt cx="2034044" cy="1711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8B94DD-AED3-1A40-9F00-386B71616000}"/>
                </a:ext>
              </a:extLst>
            </p:cNvPr>
            <p:cNvSpPr/>
            <p:nvPr/>
          </p:nvSpPr>
          <p:spPr>
            <a:xfrm>
              <a:off x="3193895" y="5314654"/>
              <a:ext cx="1951709" cy="1341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7FFD09-B1B6-3B4C-A183-2CAD72ADDF72}"/>
                </a:ext>
              </a:extLst>
            </p:cNvPr>
            <p:cNvSpPr/>
            <p:nvPr/>
          </p:nvSpPr>
          <p:spPr>
            <a:xfrm>
              <a:off x="3111560" y="4945322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k-SK" b="1" dirty="0">
                  <a:solidFill>
                    <a:srgbClr val="333333"/>
                  </a:solidFill>
                  <a:latin typeface="Source Sans Pro"/>
                </a:rPr>
                <a:t> </a:t>
              </a:r>
              <a:r>
                <a:rPr lang="sk-SK" dirty="0" err="1">
                  <a:solidFill>
                    <a:srgbClr val="333333"/>
                  </a:solidFill>
                  <a:latin typeface="Source Sans Pro"/>
                </a:rPr>
                <a:t>queue</a:t>
              </a:r>
              <a:endParaRPr lang="sk-SK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15E645-AA64-1946-A05C-BD2F31E258D4}"/>
                </a:ext>
              </a:extLst>
            </p:cNvPr>
            <p:cNvSpPr/>
            <p:nvPr/>
          </p:nvSpPr>
          <p:spPr>
            <a:xfrm>
              <a:off x="3308807" y="5427204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013E83-9E87-B44F-B496-3079AE8AA09E}"/>
                </a:ext>
              </a:extLst>
            </p:cNvPr>
            <p:cNvSpPr/>
            <p:nvPr/>
          </p:nvSpPr>
          <p:spPr>
            <a:xfrm>
              <a:off x="3308806" y="6021711"/>
              <a:ext cx="1682625" cy="4503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46B99-8B1B-1541-A563-CC15DEE5212D}"/>
              </a:ext>
            </a:extLst>
          </p:cNvPr>
          <p:cNvCxnSpPr>
            <a:cxnSpLocks/>
          </p:cNvCxnSpPr>
          <p:nvPr/>
        </p:nvCxnSpPr>
        <p:spPr>
          <a:xfrm flipV="1">
            <a:off x="3026588" y="2138298"/>
            <a:ext cx="2411425" cy="51763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66D804-21C6-374A-9038-060BD5B16B89}"/>
              </a:ext>
            </a:extLst>
          </p:cNvPr>
          <p:cNvCxnSpPr>
            <a:cxnSpLocks/>
          </p:cNvCxnSpPr>
          <p:nvPr/>
        </p:nvCxnSpPr>
        <p:spPr>
          <a:xfrm flipH="1">
            <a:off x="5020424" y="4827891"/>
            <a:ext cx="1246879" cy="335776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468392-BD70-8A42-B1A4-FBA85B30E644}"/>
              </a:ext>
            </a:extLst>
          </p:cNvPr>
          <p:cNvCxnSpPr>
            <a:cxnSpLocks/>
          </p:cNvCxnSpPr>
          <p:nvPr/>
        </p:nvCxnSpPr>
        <p:spPr>
          <a:xfrm flipH="1" flipV="1">
            <a:off x="2003816" y="4828806"/>
            <a:ext cx="1107744" cy="982826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66F0C7F-9C9D-DD48-9123-2D20753392D3}"/>
              </a:ext>
            </a:extLst>
          </p:cNvPr>
          <p:cNvSpPr txBox="1"/>
          <p:nvPr/>
        </p:nvSpPr>
        <p:spPr>
          <a:xfrm>
            <a:off x="3236740" y="2763756"/>
            <a:ext cx="122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endParaRPr lang="sk-SK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CF4D07-3BB2-E743-AF2C-7A449ED92F8B}"/>
              </a:ext>
            </a:extLst>
          </p:cNvPr>
          <p:cNvSpPr/>
          <p:nvPr/>
        </p:nvSpPr>
        <p:spPr>
          <a:xfrm>
            <a:off x="6339806" y="3460233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466C3-9268-5941-A656-64DD008B350D}"/>
              </a:ext>
            </a:extLst>
          </p:cNvPr>
          <p:cNvSpPr/>
          <p:nvPr/>
        </p:nvSpPr>
        <p:spPr>
          <a:xfrm>
            <a:off x="5687997" y="2509240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53BA16-012C-3049-9BFF-81464FA00377}"/>
              </a:ext>
            </a:extLst>
          </p:cNvPr>
          <p:cNvSpPr/>
          <p:nvPr/>
        </p:nvSpPr>
        <p:spPr>
          <a:xfrm>
            <a:off x="6335643" y="2744646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AFF3B4-DBF3-C942-9A53-32A8C5B90C1E}"/>
              </a:ext>
            </a:extLst>
          </p:cNvPr>
          <p:cNvSpPr/>
          <p:nvPr/>
        </p:nvSpPr>
        <p:spPr>
          <a:xfrm>
            <a:off x="5687997" y="1824027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BE7373-1F59-694F-B059-8F45A09DCE75}"/>
              </a:ext>
            </a:extLst>
          </p:cNvPr>
          <p:cNvSpPr/>
          <p:nvPr/>
        </p:nvSpPr>
        <p:spPr>
          <a:xfrm>
            <a:off x="6335643" y="2059433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6B0834-B55D-B745-B10C-692CE0D79FF7}"/>
              </a:ext>
            </a:extLst>
          </p:cNvPr>
          <p:cNvSpPr/>
          <p:nvPr/>
        </p:nvSpPr>
        <p:spPr>
          <a:xfrm>
            <a:off x="5687997" y="3910040"/>
            <a:ext cx="1694958" cy="62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>
                <a:solidFill>
                  <a:schemeClr val="tx1"/>
                </a:solidFill>
              </a:rPr>
              <a:t>api</a:t>
            </a:r>
            <a:r>
              <a:rPr lang="sk-SK" dirty="0">
                <a:solidFill>
                  <a:schemeClr val="tx1"/>
                </a:solidFill>
              </a:rPr>
              <a:t> (                 )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5D6962-6813-0C4A-ABB2-9FF501D9693F}"/>
              </a:ext>
            </a:extLst>
          </p:cNvPr>
          <p:cNvSpPr/>
          <p:nvPr/>
        </p:nvSpPr>
        <p:spPr>
          <a:xfrm>
            <a:off x="6335643" y="4145446"/>
            <a:ext cx="708918" cy="20185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2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node.js</a:t>
            </a:r>
            <a:r>
              <a:rPr lang="en-US" dirty="0"/>
              <a:t> (in 4 pictures)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76" y="1418863"/>
            <a:ext cx="4121188" cy="2495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07198"/>
            <a:ext cx="3563435" cy="22700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417639"/>
            <a:ext cx="3563435" cy="24966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-6966"/>
          <a:stretch/>
        </p:blipFill>
        <p:spPr>
          <a:xfrm>
            <a:off x="4323386" y="4007198"/>
            <a:ext cx="4384878" cy="2270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239E8B-F232-2B44-B2B6-1050F940F404}"/>
              </a:ext>
            </a:extLst>
          </p:cNvPr>
          <p:cNvSpPr/>
          <p:nvPr/>
        </p:nvSpPr>
        <p:spPr>
          <a:xfrm>
            <a:off x="396505" y="6396151"/>
            <a:ext cx="4190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b="1" dirty="0" err="1">
                <a:latin typeface="Roboto"/>
              </a:rPr>
              <a:t>Ryan</a:t>
            </a:r>
            <a:r>
              <a:rPr lang="sk-SK" sz="800" b="1" dirty="0">
                <a:latin typeface="Roboto"/>
              </a:rPr>
              <a:t> </a:t>
            </a:r>
            <a:r>
              <a:rPr lang="sk-SK" sz="800" b="1" dirty="0" err="1">
                <a:latin typeface="Roboto"/>
              </a:rPr>
              <a:t>Dahl</a:t>
            </a:r>
            <a:r>
              <a:rPr lang="sk-SK" sz="800" b="1" dirty="0">
                <a:latin typeface="Roboto"/>
              </a:rPr>
              <a:t>: </a:t>
            </a:r>
            <a:r>
              <a:rPr lang="sk-SK" sz="800" b="1" dirty="0" err="1">
                <a:latin typeface="Roboto"/>
              </a:rPr>
              <a:t>Introduction</a:t>
            </a:r>
            <a:r>
              <a:rPr lang="sk-SK" sz="800" b="1" dirty="0">
                <a:latin typeface="Roboto"/>
              </a:rPr>
              <a:t> to </a:t>
            </a:r>
            <a:r>
              <a:rPr lang="sk-SK" sz="800" b="1" dirty="0" err="1">
                <a:latin typeface="Roboto"/>
              </a:rPr>
              <a:t>Node.js</a:t>
            </a:r>
            <a:r>
              <a:rPr lang="sk-SK" sz="800" b="1" dirty="0">
                <a:latin typeface="Roboto"/>
              </a:rPr>
              <a:t>, </a:t>
            </a:r>
            <a:r>
              <a:rPr lang="sk-SK" sz="800" dirty="0" err="1">
                <a:latin typeface="Roboto"/>
              </a:rPr>
              <a:t>https</a:t>
            </a:r>
            <a:r>
              <a:rPr lang="sk-SK" sz="800" dirty="0">
                <a:latin typeface="Roboto"/>
              </a:rPr>
              <a:t>://</a:t>
            </a:r>
            <a:r>
              <a:rPr lang="sk-SK" sz="800" dirty="0" err="1">
                <a:latin typeface="Roboto"/>
              </a:rPr>
              <a:t>www.youtube.com</a:t>
            </a:r>
            <a:r>
              <a:rPr lang="sk-SK" sz="800" dirty="0">
                <a:latin typeface="Roboto"/>
              </a:rPr>
              <a:t>/</a:t>
            </a:r>
            <a:r>
              <a:rPr lang="sk-SK" sz="800" dirty="0" err="1">
                <a:latin typeface="Roboto"/>
              </a:rPr>
              <a:t>watch?v</a:t>
            </a:r>
            <a:r>
              <a:rPr lang="sk-SK" sz="800" dirty="0">
                <a:latin typeface="Roboto"/>
              </a:rPr>
              <a:t>=M-sc73Y-zQA</a:t>
            </a:r>
            <a:endParaRPr lang="sk-SK" sz="8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0286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D7EB-A45B-8C4A-94EE-8103CD9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node.js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BC509-2251-6949-A383-06E321F9E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Prečo bol vymyslený: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7182-0179-CD4E-8957-EE224C9F0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40271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IO </a:t>
            </a:r>
            <a:r>
              <a:rPr lang="sk-SK" dirty="0" err="1"/>
              <a:t>needs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done </a:t>
            </a:r>
            <a:r>
              <a:rPr lang="sk-SK" dirty="0" err="1"/>
              <a:t>differently</a:t>
            </a:r>
            <a:r>
              <a:rPr lang="sk-SK" dirty="0"/>
              <a:t>, </a:t>
            </a:r>
          </a:p>
          <a:p>
            <a:r>
              <a:rPr lang="sk-SK" dirty="0" err="1"/>
              <a:t>threaded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leaky</a:t>
            </a:r>
            <a:r>
              <a:rPr lang="sk-SK" dirty="0"/>
              <a:t> </a:t>
            </a:r>
            <a:r>
              <a:rPr lang="sk-SK" dirty="0" err="1"/>
              <a:t>abstraction</a:t>
            </a:r>
            <a:endParaRPr lang="sk-SK" dirty="0"/>
          </a:p>
          <a:p>
            <a:r>
              <a:rPr lang="sk-SK" dirty="0" err="1"/>
              <a:t>Why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everyone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loops</a:t>
            </a:r>
            <a:r>
              <a:rPr lang="sk-SK" dirty="0"/>
              <a:t>, </a:t>
            </a:r>
            <a:r>
              <a:rPr lang="sk-SK" dirty="0" err="1"/>
              <a:t>callbacks</a:t>
            </a:r>
            <a:r>
              <a:rPr lang="sk-SK" dirty="0"/>
              <a:t> and </a:t>
            </a: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blocking</a:t>
            </a:r>
            <a:r>
              <a:rPr lang="sk-SK" dirty="0"/>
              <a:t> IO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229D-01BE-1F46-A9BC-3C623A33B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Design </a:t>
            </a:r>
            <a:r>
              <a:rPr lang="sk-SK" dirty="0" err="1"/>
              <a:t>Goals</a:t>
            </a:r>
            <a:r>
              <a:rPr lang="sk-SK" dirty="0"/>
              <a:t> (</a:t>
            </a:r>
            <a:r>
              <a:rPr lang="sk-SK" dirty="0" err="1"/>
              <a:t>original</a:t>
            </a:r>
            <a:r>
              <a:rPr lang="sk-SK" dirty="0"/>
              <a:t> R.D.)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41D76-D7B3-384C-AD78-F060ADE9C6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No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direct</a:t>
            </a:r>
            <a:r>
              <a:rPr lang="sk-SK" dirty="0"/>
              <a:t> </a:t>
            </a:r>
            <a:r>
              <a:rPr lang="sk-SK" dirty="0" err="1"/>
              <a:t>perform</a:t>
            </a:r>
            <a:r>
              <a:rPr lang="sk-SK" dirty="0"/>
              <a:t> IO</a:t>
            </a:r>
          </a:p>
          <a:p>
            <a:r>
              <a:rPr lang="sk-SK" dirty="0"/>
              <a:t>To </a:t>
            </a:r>
            <a:r>
              <a:rPr lang="sk-SK" dirty="0" err="1"/>
              <a:t>receive</a:t>
            </a:r>
            <a:r>
              <a:rPr lang="sk-SK" dirty="0"/>
              <a:t> </a:t>
            </a:r>
            <a:r>
              <a:rPr lang="sk-SK" dirty="0" err="1"/>
              <a:t>info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disk, net or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,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/>
              <a:t>Stream </a:t>
            </a:r>
            <a:r>
              <a:rPr lang="sk-SK" dirty="0" err="1"/>
              <a:t>everything</a:t>
            </a:r>
            <a:r>
              <a:rPr lang="sk-SK" dirty="0"/>
              <a:t>, never </a:t>
            </a:r>
            <a:r>
              <a:rPr lang="sk-SK" dirty="0" err="1"/>
              <a:t>force</a:t>
            </a:r>
            <a:r>
              <a:rPr lang="sk-SK" dirty="0"/>
              <a:t> </a:t>
            </a:r>
            <a:r>
              <a:rPr lang="sk-SK" dirty="0" err="1"/>
              <a:t>buffering</a:t>
            </a:r>
            <a:r>
              <a:rPr lang="sk-SK" dirty="0"/>
              <a:t> of </a:t>
            </a:r>
            <a:r>
              <a:rPr lang="sk-SK" dirty="0" err="1"/>
              <a:t>data</a:t>
            </a:r>
            <a:endParaRPr lang="sk-SK" dirty="0"/>
          </a:p>
          <a:p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build</a:t>
            </a:r>
            <a:r>
              <a:rPr lang="sk-SK" dirty="0"/>
              <a:t>-in </a:t>
            </a: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most </a:t>
            </a:r>
            <a:r>
              <a:rPr lang="sk-SK" dirty="0" err="1"/>
              <a:t>important</a:t>
            </a:r>
            <a:r>
              <a:rPr lang="sk-SK" dirty="0"/>
              <a:t> </a:t>
            </a:r>
            <a:r>
              <a:rPr lang="sk-SK" dirty="0" err="1"/>
              <a:t>protocols</a:t>
            </a:r>
            <a:r>
              <a:rPr lang="sk-SK" dirty="0"/>
              <a:t> TCP, DNS, HTTP</a:t>
            </a:r>
          </a:p>
          <a:p>
            <a:endParaRPr lang="sk-SK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DCD56B-F28D-F043-836D-2B1E59C3DA34}"/>
              </a:ext>
            </a:extLst>
          </p:cNvPr>
          <p:cNvSpPr txBox="1">
            <a:spLocks/>
          </p:cNvSpPr>
          <p:nvPr/>
        </p:nvSpPr>
        <p:spPr>
          <a:xfrm>
            <a:off x="457200" y="4077967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Prečo Java </a:t>
            </a:r>
            <a:r>
              <a:rPr lang="sk-SK" dirty="0" err="1"/>
              <a:t>Script</a:t>
            </a:r>
            <a:endParaRPr lang="sk-SK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B949D5-ED04-2A44-AABF-71FAD05BB4F5}"/>
              </a:ext>
            </a:extLst>
          </p:cNvPr>
          <p:cNvSpPr txBox="1">
            <a:spLocks/>
          </p:cNvSpPr>
          <p:nvPr/>
        </p:nvSpPr>
        <p:spPr>
          <a:xfrm>
            <a:off x="457200" y="4717729"/>
            <a:ext cx="4040188" cy="214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 err="1"/>
              <a:t>Anonymous</a:t>
            </a:r>
            <a:r>
              <a:rPr lang="sk-SK" sz="2200" dirty="0"/>
              <a:t> </a:t>
            </a:r>
            <a:r>
              <a:rPr lang="sk-SK" sz="2200" dirty="0" err="1"/>
              <a:t>functions</a:t>
            </a:r>
            <a:r>
              <a:rPr lang="sk-SK" sz="2200" dirty="0"/>
              <a:t>, </a:t>
            </a:r>
            <a:r>
              <a:rPr lang="sk-SK" sz="2200" dirty="0" err="1"/>
              <a:t>closures</a:t>
            </a:r>
            <a:endParaRPr lang="sk-SK" sz="2200" dirty="0"/>
          </a:p>
          <a:p>
            <a:r>
              <a:rPr lang="sk-SK" sz="2200" dirty="0"/>
              <a:t>Ony </a:t>
            </a:r>
            <a:r>
              <a:rPr lang="sk-SK" sz="2200" dirty="0" err="1"/>
              <a:t>one</a:t>
            </a:r>
            <a:r>
              <a:rPr lang="sk-SK" sz="2200" dirty="0"/>
              <a:t> </a:t>
            </a:r>
            <a:r>
              <a:rPr lang="sk-SK" sz="2200" dirty="0" err="1"/>
              <a:t>callback</a:t>
            </a:r>
            <a:r>
              <a:rPr lang="sk-SK" sz="2200" dirty="0"/>
              <a:t> at a </a:t>
            </a:r>
            <a:r>
              <a:rPr lang="sk-SK" sz="2200" dirty="0" err="1"/>
              <a:t>time</a:t>
            </a:r>
            <a:endParaRPr lang="sk-SK" sz="2200" dirty="0"/>
          </a:p>
          <a:p>
            <a:r>
              <a:rPr lang="sk-SK" sz="2200" dirty="0"/>
              <a:t>DOM </a:t>
            </a:r>
            <a:r>
              <a:rPr lang="sk-SK" sz="2200" dirty="0" err="1"/>
              <a:t>Events</a:t>
            </a:r>
            <a:r>
              <a:rPr lang="sk-SK" sz="2200" dirty="0"/>
              <a:t> („I/O“ in </a:t>
            </a:r>
            <a:r>
              <a:rPr lang="sk-SK" sz="2200" dirty="0" err="1"/>
              <a:t>browser</a:t>
            </a:r>
            <a:r>
              <a:rPr lang="sk-SK" sz="22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23BFC-0B27-344F-86D6-293142C6D313}"/>
              </a:ext>
            </a:extLst>
          </p:cNvPr>
          <p:cNvSpPr/>
          <p:nvPr/>
        </p:nvSpPr>
        <p:spPr>
          <a:xfrm>
            <a:off x="396505" y="6396151"/>
            <a:ext cx="4190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b="1" dirty="0" err="1">
                <a:latin typeface="Roboto"/>
              </a:rPr>
              <a:t>Ryan</a:t>
            </a:r>
            <a:r>
              <a:rPr lang="sk-SK" sz="800" b="1" dirty="0">
                <a:latin typeface="Roboto"/>
              </a:rPr>
              <a:t> </a:t>
            </a:r>
            <a:r>
              <a:rPr lang="sk-SK" sz="800" b="1" dirty="0" err="1">
                <a:latin typeface="Roboto"/>
              </a:rPr>
              <a:t>Dahl</a:t>
            </a:r>
            <a:r>
              <a:rPr lang="sk-SK" sz="800" b="1" dirty="0">
                <a:latin typeface="Roboto"/>
              </a:rPr>
              <a:t>: </a:t>
            </a:r>
            <a:r>
              <a:rPr lang="sk-SK" sz="800" b="1" dirty="0" err="1">
                <a:latin typeface="Roboto"/>
              </a:rPr>
              <a:t>Introduction</a:t>
            </a:r>
            <a:r>
              <a:rPr lang="sk-SK" sz="800" b="1" dirty="0">
                <a:latin typeface="Roboto"/>
              </a:rPr>
              <a:t> to </a:t>
            </a:r>
            <a:r>
              <a:rPr lang="sk-SK" sz="800" b="1" dirty="0" err="1">
                <a:latin typeface="Roboto"/>
              </a:rPr>
              <a:t>Node.js</a:t>
            </a:r>
            <a:r>
              <a:rPr lang="sk-SK" sz="800" b="1" dirty="0">
                <a:latin typeface="Roboto"/>
              </a:rPr>
              <a:t>, </a:t>
            </a:r>
            <a:r>
              <a:rPr lang="sk-SK" sz="800" dirty="0" err="1">
                <a:latin typeface="Roboto"/>
              </a:rPr>
              <a:t>https</a:t>
            </a:r>
            <a:r>
              <a:rPr lang="sk-SK" sz="800" dirty="0">
                <a:latin typeface="Roboto"/>
              </a:rPr>
              <a:t>://</a:t>
            </a:r>
            <a:r>
              <a:rPr lang="sk-SK" sz="800" dirty="0" err="1">
                <a:latin typeface="Roboto"/>
              </a:rPr>
              <a:t>www.youtube.com</a:t>
            </a:r>
            <a:r>
              <a:rPr lang="sk-SK" sz="800" dirty="0">
                <a:latin typeface="Roboto"/>
              </a:rPr>
              <a:t>/</a:t>
            </a:r>
            <a:r>
              <a:rPr lang="sk-SK" sz="800" dirty="0" err="1">
                <a:latin typeface="Roboto"/>
              </a:rPr>
              <a:t>watch?v</a:t>
            </a:r>
            <a:r>
              <a:rPr lang="sk-SK" sz="800" dirty="0">
                <a:latin typeface="Roboto"/>
              </a:rPr>
              <a:t>=M-sc73Y-zQA</a:t>
            </a:r>
            <a:endParaRPr lang="sk-SK" sz="8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723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138B-B912-1047-A171-02B0F30A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node.js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49F6-4FD6-724A-B543-09A95DFEA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MDN </a:t>
            </a:r>
            <a:r>
              <a:rPr lang="sk-SK" dirty="0" err="1"/>
              <a:t>Definition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0F3CE-E705-FC42-BE6F-5AD9293312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>
                <a:hlinkClick r:id="rId2"/>
              </a:rPr>
              <a:t>Node</a:t>
            </a:r>
            <a:r>
              <a:rPr lang="sk-SK" dirty="0"/>
              <a:t> (or more </a:t>
            </a:r>
            <a:r>
              <a:rPr lang="sk-SK" dirty="0" err="1"/>
              <a:t>formally</a:t>
            </a:r>
            <a:r>
              <a:rPr lang="sk-SK" dirty="0"/>
              <a:t> </a:t>
            </a:r>
            <a:r>
              <a:rPr lang="sk-SK" i="1" dirty="0" err="1"/>
              <a:t>Node.js</a:t>
            </a:r>
            <a:r>
              <a:rPr lang="sk-SK" dirty="0"/>
              <a:t>)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b="1" dirty="0" err="1"/>
              <a:t>open-source</a:t>
            </a:r>
            <a:r>
              <a:rPr lang="sk-SK" dirty="0"/>
              <a:t>, </a:t>
            </a:r>
            <a:r>
              <a:rPr lang="sk-SK" b="1" dirty="0" err="1"/>
              <a:t>cross-platform</a:t>
            </a:r>
            <a:r>
              <a:rPr lang="sk-SK" dirty="0"/>
              <a:t>, </a:t>
            </a:r>
            <a:r>
              <a:rPr lang="sk-SK" dirty="0" err="1"/>
              <a:t>runtime</a:t>
            </a:r>
            <a:r>
              <a:rPr lang="sk-SK" dirty="0"/>
              <a:t> </a:t>
            </a:r>
            <a:r>
              <a:rPr lang="sk-SK" dirty="0" err="1"/>
              <a:t>environment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allows</a:t>
            </a:r>
            <a:r>
              <a:rPr lang="sk-SK" dirty="0"/>
              <a:t> </a:t>
            </a:r>
            <a:r>
              <a:rPr lang="sk-SK" dirty="0" err="1"/>
              <a:t>developers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b="1" dirty="0" err="1"/>
              <a:t>all</a:t>
            </a:r>
            <a:r>
              <a:rPr lang="sk-SK" b="1" dirty="0"/>
              <a:t> </a:t>
            </a:r>
            <a:r>
              <a:rPr lang="sk-SK" b="1" dirty="0" err="1"/>
              <a:t>kinds</a:t>
            </a:r>
            <a:r>
              <a:rPr lang="sk-SK" dirty="0"/>
              <a:t> of server-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tools</a:t>
            </a:r>
            <a:r>
              <a:rPr lang="sk-SK" dirty="0"/>
              <a:t> and </a:t>
            </a:r>
            <a:r>
              <a:rPr lang="sk-SK" dirty="0" err="1"/>
              <a:t>applications</a:t>
            </a:r>
            <a:r>
              <a:rPr lang="sk-SK" dirty="0"/>
              <a:t> in </a:t>
            </a:r>
            <a:r>
              <a:rPr lang="sk-SK" dirty="0">
                <a:hlinkClick r:id="rId3"/>
              </a:rPr>
              <a:t>JavaScript</a:t>
            </a:r>
            <a:r>
              <a:rPr lang="sk-SK" dirty="0"/>
              <a:t>. </a:t>
            </a:r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runtime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intended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b="1" dirty="0" err="1"/>
              <a:t>outside</a:t>
            </a:r>
            <a:r>
              <a:rPr lang="sk-SK" b="1" dirty="0"/>
              <a:t> of a </a:t>
            </a:r>
            <a:r>
              <a:rPr lang="sk-SK" b="1" dirty="0" err="1"/>
              <a:t>browser</a:t>
            </a:r>
            <a:r>
              <a:rPr lang="sk-SK" b="1" dirty="0"/>
              <a:t> </a:t>
            </a:r>
            <a:r>
              <a:rPr lang="sk-SK" b="1" dirty="0" err="1"/>
              <a:t>context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i.e</a:t>
            </a:r>
            <a:r>
              <a:rPr lang="sk-SK" dirty="0"/>
              <a:t>. </a:t>
            </a:r>
            <a:r>
              <a:rPr lang="sk-SK" dirty="0" err="1"/>
              <a:t>running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on a </a:t>
            </a:r>
            <a:r>
              <a:rPr lang="sk-SK" dirty="0" err="1"/>
              <a:t>computer</a:t>
            </a:r>
            <a:r>
              <a:rPr lang="sk-SK" dirty="0"/>
              <a:t> or server OS). As </a:t>
            </a:r>
            <a:r>
              <a:rPr lang="sk-SK" dirty="0" err="1"/>
              <a:t>such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environment</a:t>
            </a:r>
            <a:r>
              <a:rPr lang="sk-SK" b="1" dirty="0"/>
              <a:t> </a:t>
            </a:r>
            <a:r>
              <a:rPr lang="sk-SK" b="1" dirty="0" err="1"/>
              <a:t>omits</a:t>
            </a:r>
            <a:r>
              <a:rPr lang="sk-SK" b="1" dirty="0"/>
              <a:t> </a:t>
            </a:r>
            <a:r>
              <a:rPr lang="sk-SK" b="1" dirty="0" err="1"/>
              <a:t>browser-specific</a:t>
            </a:r>
            <a:r>
              <a:rPr lang="sk-SK" b="1" dirty="0"/>
              <a:t> JavaScript </a:t>
            </a:r>
            <a:r>
              <a:rPr lang="sk-SK" b="1" dirty="0" err="1"/>
              <a:t>APIs</a:t>
            </a:r>
            <a:r>
              <a:rPr lang="sk-SK" b="1" dirty="0"/>
              <a:t> </a:t>
            </a:r>
            <a:r>
              <a:rPr lang="sk-SK" dirty="0"/>
              <a:t>and </a:t>
            </a:r>
            <a:r>
              <a:rPr lang="sk-SK" b="1" dirty="0" err="1"/>
              <a:t>adds</a:t>
            </a:r>
            <a:r>
              <a:rPr lang="sk-SK" b="1" dirty="0"/>
              <a:t> </a:t>
            </a:r>
            <a:r>
              <a:rPr lang="sk-SK" b="1" dirty="0" err="1"/>
              <a:t>support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more </a:t>
            </a:r>
            <a:r>
              <a:rPr lang="sk-SK" b="1" dirty="0" err="1"/>
              <a:t>traditional</a:t>
            </a:r>
            <a:r>
              <a:rPr lang="sk-SK" b="1" dirty="0"/>
              <a:t> OS </a:t>
            </a:r>
            <a:r>
              <a:rPr lang="sk-SK" b="1" dirty="0" err="1"/>
              <a:t>APIs</a:t>
            </a:r>
            <a:r>
              <a:rPr lang="sk-SK" dirty="0"/>
              <a:t> </a:t>
            </a:r>
            <a:r>
              <a:rPr lang="sk-SK" dirty="0" err="1"/>
              <a:t>including</a:t>
            </a:r>
            <a:r>
              <a:rPr lang="sk-SK" dirty="0"/>
              <a:t> HTTP and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system</a:t>
            </a:r>
            <a:r>
              <a:rPr lang="sk-SK" dirty="0"/>
              <a:t> </a:t>
            </a:r>
            <a:r>
              <a:rPr lang="sk-SK" dirty="0" err="1"/>
              <a:t>libraries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E438-2A97-9F4B-BBEE-92A3A7C62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Prax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6A89E-E7BE-734A-ADC6-62E7CB5698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b="1" dirty="0" err="1"/>
              <a:t>open</a:t>
            </a:r>
            <a:r>
              <a:rPr lang="sk-SK" b="1" dirty="0"/>
              <a:t> </a:t>
            </a:r>
            <a:r>
              <a:rPr lang="sk-SK" b="1" dirty="0" err="1"/>
              <a:t>source</a:t>
            </a:r>
            <a:r>
              <a:rPr lang="sk-SK" b="1" dirty="0"/>
              <a:t>:</a:t>
            </a:r>
            <a:r>
              <a:rPr lang="sk-SK" dirty="0"/>
              <a:t> </a:t>
            </a:r>
            <a:r>
              <a:rPr lang="sk-SK" dirty="0">
                <a:hlinkClick r:id="rId4"/>
              </a:rPr>
              <a:t>https://github.com/nodejs/node</a:t>
            </a:r>
            <a:endParaRPr lang="sk-SK" dirty="0"/>
          </a:p>
          <a:p>
            <a:r>
              <a:rPr lang="sk-SK" b="1" dirty="0" err="1"/>
              <a:t>cross</a:t>
            </a:r>
            <a:r>
              <a:rPr lang="sk-SK" b="1" dirty="0"/>
              <a:t> </a:t>
            </a:r>
            <a:r>
              <a:rPr lang="sk-SK" b="1" dirty="0" err="1"/>
              <a:t>platform</a:t>
            </a:r>
            <a:r>
              <a:rPr lang="sk-SK" dirty="0"/>
              <a:t>: Linux, OSX, Windows, </a:t>
            </a:r>
            <a:r>
              <a:rPr lang="sk-SK" dirty="0" err="1"/>
              <a:t>SunOS</a:t>
            </a:r>
            <a:r>
              <a:rPr lang="sk-SK" b="1" dirty="0"/>
              <a:t>  </a:t>
            </a:r>
            <a:r>
              <a:rPr lang="sk-SK" dirty="0"/>
              <a:t>AIX on </a:t>
            </a:r>
            <a:r>
              <a:rPr lang="sk-SK" dirty="0" err="1"/>
              <a:t>Power</a:t>
            </a:r>
            <a:r>
              <a:rPr lang="sk-SK" dirty="0"/>
              <a:t> </a:t>
            </a:r>
            <a:r>
              <a:rPr lang="sk-SK" dirty="0" err="1"/>
              <a:t>Series</a:t>
            </a:r>
            <a:r>
              <a:rPr lang="sk-SK" dirty="0"/>
              <a:t>, Linux on </a:t>
            </a:r>
            <a:r>
              <a:rPr lang="sk-SK" dirty="0" err="1"/>
              <a:t>Power</a:t>
            </a:r>
            <a:r>
              <a:rPr lang="sk-SK" dirty="0"/>
              <a:t> </a:t>
            </a:r>
            <a:r>
              <a:rPr lang="sk-SK" dirty="0" err="1"/>
              <a:t>Series</a:t>
            </a:r>
            <a:r>
              <a:rPr lang="sk-SK" dirty="0"/>
              <a:t>, Linux on </a:t>
            </a:r>
            <a:r>
              <a:rPr lang="sk-SK" dirty="0" err="1"/>
              <a:t>System</a:t>
            </a:r>
            <a:r>
              <a:rPr lang="sk-SK" dirty="0"/>
              <a:t> z</a:t>
            </a:r>
          </a:p>
          <a:p>
            <a:r>
              <a:rPr lang="sk-SK" b="1" dirty="0" err="1"/>
              <a:t>all</a:t>
            </a:r>
            <a:r>
              <a:rPr lang="sk-SK" b="1" dirty="0"/>
              <a:t> </a:t>
            </a:r>
            <a:r>
              <a:rPr lang="sk-SK" b="1" dirty="0" err="1"/>
              <a:t>kinds</a:t>
            </a:r>
            <a:r>
              <a:rPr lang="sk-SK" b="1" dirty="0"/>
              <a:t>:</a:t>
            </a:r>
          </a:p>
          <a:p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9EEC7-1714-144A-82CD-B075EB06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39" y="4150519"/>
            <a:ext cx="3832261" cy="18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blocking vs non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70310"/>
            <a:ext cx="8229600" cy="4864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https://nodejs.org/en/docs/guides/blocking-vs-non-blocking/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7" y="1531040"/>
            <a:ext cx="6642819" cy="454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FEEAD-39DA-FF4F-990B-D378F030B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5700">
                <a:solidFill>
                  <a:srgbClr val="FFFFFF"/>
                </a:solidFill>
              </a:rPr>
              <a:t>node.js platform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E209959-7D2B-AF48-B9FD-07B9A1FCD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600">
                <a:solidFill>
                  <a:srgbClr val="000000"/>
                </a:solidFill>
              </a:rPr>
              <a:t>Pieces of puzzle</a:t>
            </a:r>
          </a:p>
        </p:txBody>
      </p:sp>
    </p:spTree>
    <p:extLst>
      <p:ext uri="{BB962C8B-B14F-4D97-AF65-F5344CB8AC3E}">
        <p14:creationId xmlns:p14="http://schemas.microsoft.com/office/powerpoint/2010/main" val="61006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8" y="1600200"/>
            <a:ext cx="41242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your code </a:t>
            </a:r>
            <a:r>
              <a:rPr lang="en-US" dirty="0"/>
              <a:t>is</a:t>
            </a:r>
            <a:r>
              <a:rPr lang="en-US" b="1" dirty="0"/>
              <a:t>:</a:t>
            </a:r>
          </a:p>
          <a:p>
            <a:r>
              <a:rPr lang="en-US" dirty="0"/>
              <a:t>written in JavaScript language</a:t>
            </a:r>
          </a:p>
          <a:p>
            <a:r>
              <a:rPr lang="en-US" dirty="0"/>
              <a:t>one starting file (</a:t>
            </a:r>
            <a:r>
              <a:rPr lang="en-US" dirty="0" err="1"/>
              <a:t>index.js</a:t>
            </a:r>
            <a:r>
              <a:rPr lang="en-US" dirty="0"/>
              <a:t>, </a:t>
            </a:r>
            <a:r>
              <a:rPr lang="en-US" dirty="0" err="1"/>
              <a:t>server.js</a:t>
            </a:r>
            <a:r>
              <a:rPr lang="en-US" dirty="0"/>
              <a:t>, </a:t>
            </a:r>
            <a:r>
              <a:rPr lang="en-US" dirty="0" err="1"/>
              <a:t>app.js</a:t>
            </a:r>
            <a:r>
              <a:rPr lang="en-US" dirty="0"/>
              <a:t>) </a:t>
            </a:r>
          </a:p>
          <a:p>
            <a:r>
              <a:rPr lang="en-US" dirty="0"/>
              <a:t>Run by </a:t>
            </a:r>
            <a:r>
              <a:rPr lang="en-US" b="1" i="1" dirty="0"/>
              <a:t>V8 engine</a:t>
            </a:r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904952"/>
            <a:ext cx="2579872" cy="676396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508" y="1600200"/>
            <a:ext cx="4124291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b="1" i="1"/>
              <a:t>V8</a:t>
            </a:r>
            <a:r>
              <a:rPr lang="sk-SK"/>
              <a:t> is Google’s </a:t>
            </a:r>
          </a:p>
          <a:p>
            <a:r>
              <a:rPr lang="sk-SK"/>
              <a:t>open source </a:t>
            </a:r>
          </a:p>
          <a:p>
            <a:r>
              <a:rPr lang="sk-SK"/>
              <a:t>high-performance JavaScript engine</a:t>
            </a:r>
          </a:p>
          <a:p>
            <a:r>
              <a:rPr lang="sk-SK"/>
              <a:t>written in C++ </a:t>
            </a:r>
          </a:p>
          <a:p>
            <a:r>
              <a:rPr lang="sk-SK"/>
              <a:t>used in Google Chrome, node.js and others</a:t>
            </a:r>
          </a:p>
          <a:p>
            <a:r>
              <a:rPr lang="sk-SK"/>
              <a:t>V8 Design Elements</a:t>
            </a:r>
          </a:p>
          <a:p>
            <a:pPr lvl="1"/>
            <a:r>
              <a:rPr lang="sk-SK"/>
              <a:t>just-in-time (JIT) compilation</a:t>
            </a:r>
          </a:p>
          <a:p>
            <a:pPr lvl="1"/>
            <a:r>
              <a:rPr lang="sk-SK"/>
              <a:t>Fast Property Access</a:t>
            </a:r>
          </a:p>
          <a:p>
            <a:pPr lvl="1"/>
            <a:r>
              <a:rPr lang="sk-SK"/>
              <a:t>Dynamic Machine Code Generation</a:t>
            </a:r>
          </a:p>
          <a:p>
            <a:pPr lvl="1"/>
            <a:r>
              <a:rPr lang="sk-SK"/>
              <a:t>Efficient Garbage Collection</a:t>
            </a:r>
          </a:p>
          <a:p>
            <a:pPr marL="0" indent="0">
              <a:buNone/>
            </a:pPr>
            <a:endParaRPr lang="sk-SK"/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5" name="Picture 4" descr="architecture.draw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" y="1974773"/>
            <a:ext cx="3881819" cy="4151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266952"/>
            <a:ext cx="847389" cy="2357688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660C7-6541-5D4F-BDD7-D65831E8BA4A}"/>
              </a:ext>
            </a:extLst>
          </p:cNvPr>
          <p:cNvSpPr/>
          <p:nvPr/>
        </p:nvSpPr>
        <p:spPr>
          <a:xfrm>
            <a:off x="457200" y="6308725"/>
            <a:ext cx="5604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>
                <a:hlinkClick r:id="rId3"/>
              </a:rPr>
              <a:t>https://github.com/v8/v8/wiki/Design-Elements</a:t>
            </a:r>
            <a:r>
              <a:rPr lang="sk-SK" sz="800"/>
              <a:t>, </a:t>
            </a:r>
            <a:r>
              <a:rPr lang="sk-SK" sz="800">
                <a:hlinkClick r:id="rId4"/>
              </a:rPr>
              <a:t>https://v8project.blogspot.com/2016/08/firing-up-ignition-interpreter.html</a:t>
            </a:r>
            <a:endParaRPr lang="sk-SK" sz="800"/>
          </a:p>
          <a:p>
            <a:endParaRPr lang="sk-SK" sz="800"/>
          </a:p>
        </p:txBody>
      </p:sp>
    </p:spTree>
    <p:extLst>
      <p:ext uri="{BB962C8B-B14F-4D97-AF65-F5344CB8AC3E}">
        <p14:creationId xmlns:p14="http://schemas.microsoft.com/office/powerpoint/2010/main" val="10626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{01EA2CC5-F58D-8E44-8752-1D9B85F19A06}tf10001120</Template>
  <TotalTime>2164</TotalTime>
  <Words>1126</Words>
  <Application>Microsoft Macintosh PowerPoint</Application>
  <PresentationFormat>On-screen Show (4:3)</PresentationFormat>
  <Paragraphs>288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Mangal</vt:lpstr>
      <vt:lpstr>Roboto</vt:lpstr>
      <vt:lpstr>Source Sans Pro</vt:lpstr>
      <vt:lpstr>Office Theme</vt:lpstr>
      <vt:lpstr>node.js</vt:lpstr>
      <vt:lpstr>What is node.js</vt:lpstr>
      <vt:lpstr>What is node.js (in 4 pictures)</vt:lpstr>
      <vt:lpstr>What is node.js</vt:lpstr>
      <vt:lpstr>What is node.js</vt:lpstr>
      <vt:lpstr>blocking vs non blocking</vt:lpstr>
      <vt:lpstr>node.js platform</vt:lpstr>
      <vt:lpstr>node.js platform</vt:lpstr>
      <vt:lpstr>node.js platform</vt:lpstr>
      <vt:lpstr>node.js platform</vt:lpstr>
      <vt:lpstr>node.js platform</vt:lpstr>
      <vt:lpstr>node.js platform – libuv, event loop</vt:lpstr>
      <vt:lpstr>node.js platform</vt:lpstr>
      <vt:lpstr>node.js platform</vt:lpstr>
      <vt:lpstr>node.js platform</vt:lpstr>
      <vt:lpstr>node.js platform</vt:lpstr>
      <vt:lpstr>Core Modules and APIs</vt:lpstr>
      <vt:lpstr>     Core Modules and APIs</vt:lpstr>
      <vt:lpstr>Core Modules and APIs</vt:lpstr>
      <vt:lpstr>Event loop</vt:lpstr>
      <vt:lpstr>Stack</vt:lpstr>
      <vt:lpstr>Event Loop</vt:lpstr>
      <vt:lpstr>Event Loop - concurrency</vt:lpstr>
      <vt:lpstr>Event Loop – http server</vt:lpstr>
      <vt:lpstr>Event Loop – callback code</vt:lpstr>
      <vt:lpstr>Event Loop and async forEach</vt:lpstr>
      <vt:lpstr>Event Loop and async forEach</vt:lpstr>
      <vt:lpstr>Event Loop and async forEach</vt:lpstr>
      <vt:lpstr>Event Loop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platform</dc:title>
  <dc:creator>Martin Marko</dc:creator>
  <cp:lastModifiedBy>Marcus</cp:lastModifiedBy>
  <cp:revision>151</cp:revision>
  <dcterms:created xsi:type="dcterms:W3CDTF">2018-05-14T10:14:52Z</dcterms:created>
  <dcterms:modified xsi:type="dcterms:W3CDTF">2018-09-13T10:19:21Z</dcterms:modified>
</cp:coreProperties>
</file>